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85" r:id="rId2"/>
    <p:sldId id="387" r:id="rId3"/>
    <p:sldId id="286" r:id="rId4"/>
    <p:sldId id="389" r:id="rId5"/>
    <p:sldId id="331" r:id="rId6"/>
    <p:sldId id="370" r:id="rId7"/>
    <p:sldId id="352" r:id="rId8"/>
    <p:sldId id="366" r:id="rId9"/>
    <p:sldId id="368" r:id="rId10"/>
    <p:sldId id="287" r:id="rId11"/>
    <p:sldId id="401" r:id="rId12"/>
    <p:sldId id="402" r:id="rId13"/>
    <p:sldId id="396" r:id="rId14"/>
    <p:sldId id="367" r:id="rId15"/>
    <p:sldId id="369" r:id="rId16"/>
    <p:sldId id="397" r:id="rId17"/>
    <p:sldId id="371" r:id="rId18"/>
    <p:sldId id="398" r:id="rId19"/>
    <p:sldId id="372" r:id="rId20"/>
    <p:sldId id="400" r:id="rId21"/>
    <p:sldId id="373" r:id="rId22"/>
    <p:sldId id="374" r:id="rId23"/>
    <p:sldId id="399" r:id="rId24"/>
    <p:sldId id="375" r:id="rId25"/>
    <p:sldId id="376" r:id="rId26"/>
    <p:sldId id="377" r:id="rId27"/>
    <p:sldId id="378" r:id="rId28"/>
    <p:sldId id="390" r:id="rId29"/>
    <p:sldId id="384" r:id="rId30"/>
    <p:sldId id="385" r:id="rId31"/>
    <p:sldId id="379" r:id="rId32"/>
    <p:sldId id="380" r:id="rId33"/>
    <p:sldId id="383" r:id="rId34"/>
    <p:sldId id="381" r:id="rId35"/>
    <p:sldId id="382" r:id="rId36"/>
    <p:sldId id="386" r:id="rId37"/>
    <p:sldId id="391" r:id="rId38"/>
    <p:sldId id="392" r:id="rId39"/>
    <p:sldId id="393" r:id="rId40"/>
    <p:sldId id="403" r:id="rId41"/>
    <p:sldId id="394" r:id="rId42"/>
    <p:sldId id="395" r:id="rId43"/>
    <p:sldId id="38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7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41EA4-BED2-4F56-A74F-BCF1C635FEDD}" type="datetimeFigureOut">
              <a:rPr lang="en-US" smtClean="0"/>
              <a:t>12/18/2018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E20FE-1160-41EA-97CC-A7C5F0DF44B3}" type="slidenum">
              <a:rPr lang="en-US" smtClean="0"/>
              <a:t>‹#›</a:t>
            </a:fld>
            <a:endParaRPr lang="en-US"/>
          </a:p>
        </p:txBody>
      </p:sp>
    </p:spTree>
    <p:extLst>
      <p:ext uri="{BB962C8B-B14F-4D97-AF65-F5344CB8AC3E}">
        <p14:creationId xmlns:p14="http://schemas.microsoft.com/office/powerpoint/2010/main" val="1379850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29F30-AC89-446E-BC50-31EEEA33DF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B5849E-9228-4B48-940B-1B1D679C54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408F12-037C-43D9-B90D-198E4F0380DB}"/>
              </a:ext>
            </a:extLst>
          </p:cNvPr>
          <p:cNvSpPr>
            <a:spLocks noGrp="1"/>
          </p:cNvSpPr>
          <p:nvPr>
            <p:ph type="dt" sz="half" idx="10"/>
          </p:nvPr>
        </p:nvSpPr>
        <p:spPr/>
        <p:txBody>
          <a:bodyPr/>
          <a:lstStyle/>
          <a:p>
            <a:fld id="{E5E67128-26E0-4BE8-8C7F-75D8883332ED}" type="datetime1">
              <a:rPr lang="en-US" smtClean="0"/>
              <a:t>12/18/2018</a:t>
            </a:fld>
            <a:endParaRPr lang="en-US"/>
          </a:p>
        </p:txBody>
      </p:sp>
      <p:sp>
        <p:nvSpPr>
          <p:cNvPr id="5" name="Footer Placeholder 4">
            <a:extLst>
              <a:ext uri="{FF2B5EF4-FFF2-40B4-BE49-F238E27FC236}">
                <a16:creationId xmlns:a16="http://schemas.microsoft.com/office/drawing/2014/main" id="{A639FD6A-4BD1-48C6-BB6D-C35EB793E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76C86D-102E-4B70-86FC-A8372E264D47}"/>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3052933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451E-FA97-4F25-9563-E3CB3ABF0D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871429-5C3E-4C0A-95E3-DFDF1A7654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37F9F-54CC-4412-A071-9F50238BDA87}"/>
              </a:ext>
            </a:extLst>
          </p:cNvPr>
          <p:cNvSpPr>
            <a:spLocks noGrp="1"/>
          </p:cNvSpPr>
          <p:nvPr>
            <p:ph type="dt" sz="half" idx="10"/>
          </p:nvPr>
        </p:nvSpPr>
        <p:spPr/>
        <p:txBody>
          <a:bodyPr/>
          <a:lstStyle/>
          <a:p>
            <a:fld id="{9F9454CB-ED73-4F25-AB72-4A9A16E4D989}" type="datetime1">
              <a:rPr lang="en-US" smtClean="0"/>
              <a:t>12/18/2018</a:t>
            </a:fld>
            <a:endParaRPr lang="en-US"/>
          </a:p>
        </p:txBody>
      </p:sp>
      <p:sp>
        <p:nvSpPr>
          <p:cNvPr id="5" name="Footer Placeholder 4">
            <a:extLst>
              <a:ext uri="{FF2B5EF4-FFF2-40B4-BE49-F238E27FC236}">
                <a16:creationId xmlns:a16="http://schemas.microsoft.com/office/drawing/2014/main" id="{BB8CF65E-2AAF-430A-92E3-113AFAE721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475DC-2F62-4F97-8B8A-321D87843301}"/>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346119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C3F28B-FD96-4536-B5DE-E97983CF1A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85843C-7A57-49AA-884A-55979296695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1399C-B626-4D11-B916-844494A81EB2}"/>
              </a:ext>
            </a:extLst>
          </p:cNvPr>
          <p:cNvSpPr>
            <a:spLocks noGrp="1"/>
          </p:cNvSpPr>
          <p:nvPr>
            <p:ph type="dt" sz="half" idx="10"/>
          </p:nvPr>
        </p:nvSpPr>
        <p:spPr/>
        <p:txBody>
          <a:bodyPr/>
          <a:lstStyle/>
          <a:p>
            <a:fld id="{4634B07B-27DA-4B7A-A292-FFECEE3DE70C}" type="datetime1">
              <a:rPr lang="en-US" smtClean="0"/>
              <a:t>12/18/2018</a:t>
            </a:fld>
            <a:endParaRPr lang="en-US"/>
          </a:p>
        </p:txBody>
      </p:sp>
      <p:sp>
        <p:nvSpPr>
          <p:cNvPr id="5" name="Footer Placeholder 4">
            <a:extLst>
              <a:ext uri="{FF2B5EF4-FFF2-40B4-BE49-F238E27FC236}">
                <a16:creationId xmlns:a16="http://schemas.microsoft.com/office/drawing/2014/main" id="{53612164-6F21-4981-BB2E-88B8F8B94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1DC2B-165A-4E8C-9FBE-222292CA4C9C}"/>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1305463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A2744-932D-4334-AF7E-755EBC65B4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9DAA6-7056-43BF-ABAA-AA742B1B82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6954A-DD42-420A-83D0-73C20FEB8BE0}"/>
              </a:ext>
            </a:extLst>
          </p:cNvPr>
          <p:cNvSpPr>
            <a:spLocks noGrp="1"/>
          </p:cNvSpPr>
          <p:nvPr>
            <p:ph type="dt" sz="half" idx="10"/>
          </p:nvPr>
        </p:nvSpPr>
        <p:spPr/>
        <p:txBody>
          <a:bodyPr/>
          <a:lstStyle/>
          <a:p>
            <a:fld id="{5F213597-52A8-4DEE-97E6-CFAF6CA5F4EE}" type="datetime1">
              <a:rPr lang="en-US" smtClean="0"/>
              <a:t>12/18/2018</a:t>
            </a:fld>
            <a:endParaRPr lang="en-US"/>
          </a:p>
        </p:txBody>
      </p:sp>
      <p:sp>
        <p:nvSpPr>
          <p:cNvPr id="5" name="Footer Placeholder 4">
            <a:extLst>
              <a:ext uri="{FF2B5EF4-FFF2-40B4-BE49-F238E27FC236}">
                <a16:creationId xmlns:a16="http://schemas.microsoft.com/office/drawing/2014/main" id="{9EE0A8F0-2AF5-4AAE-ABF6-207B623F7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0D350-58C9-4633-8E6F-56DDCD912084}"/>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1305124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DEE62-C696-4551-B5BC-A1E672D2A9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983994-057A-43C0-B30E-6AF83562C4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CE90B7-C82A-4131-8F69-DE780DF9AF52}"/>
              </a:ext>
            </a:extLst>
          </p:cNvPr>
          <p:cNvSpPr>
            <a:spLocks noGrp="1"/>
          </p:cNvSpPr>
          <p:nvPr>
            <p:ph type="dt" sz="half" idx="10"/>
          </p:nvPr>
        </p:nvSpPr>
        <p:spPr/>
        <p:txBody>
          <a:bodyPr/>
          <a:lstStyle/>
          <a:p>
            <a:fld id="{25F3D00C-6C3E-49FE-9C37-2294F04C4501}" type="datetime1">
              <a:rPr lang="en-US" smtClean="0"/>
              <a:t>12/18/2018</a:t>
            </a:fld>
            <a:endParaRPr lang="en-US"/>
          </a:p>
        </p:txBody>
      </p:sp>
      <p:sp>
        <p:nvSpPr>
          <p:cNvPr id="5" name="Footer Placeholder 4">
            <a:extLst>
              <a:ext uri="{FF2B5EF4-FFF2-40B4-BE49-F238E27FC236}">
                <a16:creationId xmlns:a16="http://schemas.microsoft.com/office/drawing/2014/main" id="{C43BC496-60AB-4D9B-8498-1909D164D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FC7AC-1784-4044-9F82-157E1754D237}"/>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404257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045C8-DDBA-451E-94B3-53E7AFD931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3C88CA-9F65-409C-A6CF-3D70F6313C0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4F91BB-4B28-4F0C-8FC5-464F807FDA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EC4E1A-3AB6-4F48-9503-10BA97DEAD29}"/>
              </a:ext>
            </a:extLst>
          </p:cNvPr>
          <p:cNvSpPr>
            <a:spLocks noGrp="1"/>
          </p:cNvSpPr>
          <p:nvPr>
            <p:ph type="dt" sz="half" idx="10"/>
          </p:nvPr>
        </p:nvSpPr>
        <p:spPr/>
        <p:txBody>
          <a:bodyPr/>
          <a:lstStyle/>
          <a:p>
            <a:fld id="{2102164F-DFFC-41CD-9FE9-C963AD4D8810}" type="datetime1">
              <a:rPr lang="en-US" smtClean="0"/>
              <a:t>12/18/2018</a:t>
            </a:fld>
            <a:endParaRPr lang="en-US"/>
          </a:p>
        </p:txBody>
      </p:sp>
      <p:sp>
        <p:nvSpPr>
          <p:cNvPr id="6" name="Footer Placeholder 5">
            <a:extLst>
              <a:ext uri="{FF2B5EF4-FFF2-40B4-BE49-F238E27FC236}">
                <a16:creationId xmlns:a16="http://schemas.microsoft.com/office/drawing/2014/main" id="{14492C4E-8658-417E-AA0C-B2A4524B11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8139C-3609-4782-B2C8-310D882DF18A}"/>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4119417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421A4-C0E9-46AC-927D-0E03417765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42B4E7-5602-4406-A539-BAD3527767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768422C-4522-4D1D-B85C-7DBF4F3B656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5D246B-607B-4248-9E09-DEA629975D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930D84-87CA-490A-9D2B-6DB5C5AA29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F9AF5B-E98E-4747-AFEB-F2CCDE4ED10E}"/>
              </a:ext>
            </a:extLst>
          </p:cNvPr>
          <p:cNvSpPr>
            <a:spLocks noGrp="1"/>
          </p:cNvSpPr>
          <p:nvPr>
            <p:ph type="dt" sz="half" idx="10"/>
          </p:nvPr>
        </p:nvSpPr>
        <p:spPr/>
        <p:txBody>
          <a:bodyPr/>
          <a:lstStyle/>
          <a:p>
            <a:fld id="{C9127C26-1E0E-4D48-9F9B-F238E515F0F3}" type="datetime1">
              <a:rPr lang="en-US" smtClean="0"/>
              <a:t>12/18/2018</a:t>
            </a:fld>
            <a:endParaRPr lang="en-US"/>
          </a:p>
        </p:txBody>
      </p:sp>
      <p:sp>
        <p:nvSpPr>
          <p:cNvPr id="8" name="Footer Placeholder 7">
            <a:extLst>
              <a:ext uri="{FF2B5EF4-FFF2-40B4-BE49-F238E27FC236}">
                <a16:creationId xmlns:a16="http://schemas.microsoft.com/office/drawing/2014/main" id="{308F54BF-AF5B-4CC6-B22A-2CA06D3DDB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6E1C98-5389-4431-8531-490E5960E15B}"/>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211806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88BC8-F996-4803-8907-BD22E0BB4E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BEB6F3-EE3F-4F22-97B3-40B44D24C527}"/>
              </a:ext>
            </a:extLst>
          </p:cNvPr>
          <p:cNvSpPr>
            <a:spLocks noGrp="1"/>
          </p:cNvSpPr>
          <p:nvPr>
            <p:ph type="dt" sz="half" idx="10"/>
          </p:nvPr>
        </p:nvSpPr>
        <p:spPr/>
        <p:txBody>
          <a:bodyPr/>
          <a:lstStyle/>
          <a:p>
            <a:fld id="{D3C568EF-D33B-4917-BEB7-FD57C3A5A783}" type="datetime1">
              <a:rPr lang="en-US" smtClean="0"/>
              <a:t>12/18/2018</a:t>
            </a:fld>
            <a:endParaRPr lang="en-US"/>
          </a:p>
        </p:txBody>
      </p:sp>
      <p:sp>
        <p:nvSpPr>
          <p:cNvPr id="4" name="Footer Placeholder 3">
            <a:extLst>
              <a:ext uri="{FF2B5EF4-FFF2-40B4-BE49-F238E27FC236}">
                <a16:creationId xmlns:a16="http://schemas.microsoft.com/office/drawing/2014/main" id="{CAAFD3AD-8737-4019-9DF4-7AA104BBFF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821BF9-9807-4D41-8642-7CB0D6D5B951}"/>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29320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80E4C4-529E-4E7A-B9A6-13A8A4604F0A}"/>
              </a:ext>
            </a:extLst>
          </p:cNvPr>
          <p:cNvSpPr>
            <a:spLocks noGrp="1"/>
          </p:cNvSpPr>
          <p:nvPr>
            <p:ph type="dt" sz="half" idx="10"/>
          </p:nvPr>
        </p:nvSpPr>
        <p:spPr/>
        <p:txBody>
          <a:bodyPr/>
          <a:lstStyle/>
          <a:p>
            <a:fld id="{9BD8BA90-CFA6-40E4-9E9A-612C55AF1B49}" type="datetime1">
              <a:rPr lang="en-US" smtClean="0"/>
              <a:t>12/18/2018</a:t>
            </a:fld>
            <a:endParaRPr lang="en-US"/>
          </a:p>
        </p:txBody>
      </p:sp>
      <p:sp>
        <p:nvSpPr>
          <p:cNvPr id="3" name="Footer Placeholder 2">
            <a:extLst>
              <a:ext uri="{FF2B5EF4-FFF2-40B4-BE49-F238E27FC236}">
                <a16:creationId xmlns:a16="http://schemas.microsoft.com/office/drawing/2014/main" id="{A9B550BE-A269-4906-AD49-ED158FE257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20D4B2-3A4B-487E-9429-CC3810E9478C}"/>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91734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871B2-7602-4C52-811D-FF044D8A38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783F25-1E71-45A9-B0A3-6C99E1AAF6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A6A4F2-032F-400E-ABDF-D55B527CD0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3BB803-C472-4A6A-B36E-C6F486FB93DE}"/>
              </a:ext>
            </a:extLst>
          </p:cNvPr>
          <p:cNvSpPr>
            <a:spLocks noGrp="1"/>
          </p:cNvSpPr>
          <p:nvPr>
            <p:ph type="dt" sz="half" idx="10"/>
          </p:nvPr>
        </p:nvSpPr>
        <p:spPr/>
        <p:txBody>
          <a:bodyPr/>
          <a:lstStyle/>
          <a:p>
            <a:fld id="{55089F0B-7CC4-4FF2-82DC-06000B824D86}" type="datetime1">
              <a:rPr lang="en-US" smtClean="0"/>
              <a:t>12/18/2018</a:t>
            </a:fld>
            <a:endParaRPr lang="en-US"/>
          </a:p>
        </p:txBody>
      </p:sp>
      <p:sp>
        <p:nvSpPr>
          <p:cNvPr id="6" name="Footer Placeholder 5">
            <a:extLst>
              <a:ext uri="{FF2B5EF4-FFF2-40B4-BE49-F238E27FC236}">
                <a16:creationId xmlns:a16="http://schemas.microsoft.com/office/drawing/2014/main" id="{4D408155-D46B-4C8A-83BF-0E1CA3B653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51D069-C0FD-491B-A1EE-3A29B8856922}"/>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3407757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7314-200B-4D0E-B4EF-5D3228CA0F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7050C9-036C-40F4-8BE0-F7DF86D8AE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FFCB0D-D5B4-400F-90B5-A2B500EFD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005F70-32D1-430D-8460-183FDDBE1213}"/>
              </a:ext>
            </a:extLst>
          </p:cNvPr>
          <p:cNvSpPr>
            <a:spLocks noGrp="1"/>
          </p:cNvSpPr>
          <p:nvPr>
            <p:ph type="dt" sz="half" idx="10"/>
          </p:nvPr>
        </p:nvSpPr>
        <p:spPr/>
        <p:txBody>
          <a:bodyPr/>
          <a:lstStyle/>
          <a:p>
            <a:fld id="{5274DEBA-C008-4771-99DC-2F3E9955574F}" type="datetime1">
              <a:rPr lang="en-US" smtClean="0"/>
              <a:t>12/18/2018</a:t>
            </a:fld>
            <a:endParaRPr lang="en-US"/>
          </a:p>
        </p:txBody>
      </p:sp>
      <p:sp>
        <p:nvSpPr>
          <p:cNvPr id="6" name="Footer Placeholder 5">
            <a:extLst>
              <a:ext uri="{FF2B5EF4-FFF2-40B4-BE49-F238E27FC236}">
                <a16:creationId xmlns:a16="http://schemas.microsoft.com/office/drawing/2014/main" id="{7C695D6C-4E2F-4975-99EB-F4D530B53F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DDA87B-6070-4F68-9D34-01DD09125909}"/>
              </a:ext>
            </a:extLst>
          </p:cNvPr>
          <p:cNvSpPr>
            <a:spLocks noGrp="1"/>
          </p:cNvSpPr>
          <p:nvPr>
            <p:ph type="sldNum" sz="quarter" idx="12"/>
          </p:nvPr>
        </p:nvSpPr>
        <p:spPr/>
        <p:txBody>
          <a:bodyPr/>
          <a:lstStyle/>
          <a:p>
            <a:fld id="{DF95B5A6-D793-4AED-B3D4-E74EACBE5324}" type="slidenum">
              <a:rPr lang="en-US" smtClean="0"/>
              <a:t>‹#›</a:t>
            </a:fld>
            <a:endParaRPr lang="en-US"/>
          </a:p>
        </p:txBody>
      </p:sp>
    </p:spTree>
    <p:extLst>
      <p:ext uri="{BB962C8B-B14F-4D97-AF65-F5344CB8AC3E}">
        <p14:creationId xmlns:p14="http://schemas.microsoft.com/office/powerpoint/2010/main" val="2105930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F306BB-62EC-430E-BD4B-CD9BB5CB74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E96435-FF77-4114-900F-F9DA118182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31829-AEA9-45DB-8098-A426B64E81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B0CB6-1B58-4AD7-BF97-FFA0B1A1824F}" type="datetime1">
              <a:rPr lang="en-US" smtClean="0"/>
              <a:t>12/18/2018</a:t>
            </a:fld>
            <a:endParaRPr lang="en-US"/>
          </a:p>
        </p:txBody>
      </p:sp>
      <p:sp>
        <p:nvSpPr>
          <p:cNvPr id="5" name="Footer Placeholder 4">
            <a:extLst>
              <a:ext uri="{FF2B5EF4-FFF2-40B4-BE49-F238E27FC236}">
                <a16:creationId xmlns:a16="http://schemas.microsoft.com/office/drawing/2014/main" id="{5199E9D0-A599-427B-8BD7-88411A8C33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0EA3D6-4A09-4F2A-8156-F9D4F85B25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5B5A6-D793-4AED-B3D4-E74EACBE5324}" type="slidenum">
              <a:rPr lang="en-US" smtClean="0"/>
              <a:t>‹#›</a:t>
            </a:fld>
            <a:endParaRPr lang="en-US"/>
          </a:p>
        </p:txBody>
      </p:sp>
    </p:spTree>
    <p:extLst>
      <p:ext uri="{BB962C8B-B14F-4D97-AF65-F5344CB8AC3E}">
        <p14:creationId xmlns:p14="http://schemas.microsoft.com/office/powerpoint/2010/main" val="36468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0670" y="1674342"/>
            <a:ext cx="5914408" cy="2154436"/>
          </a:xfrm>
          <a:prstGeom prst="rect">
            <a:avLst/>
          </a:prstGeom>
          <a:noFill/>
        </p:spPr>
        <p:txBody>
          <a:bodyPr wrap="square" rtlCol="0">
            <a:spAutoFit/>
          </a:bodyPr>
          <a:lstStyle/>
          <a:p>
            <a:pPr algn="ctr"/>
            <a:r>
              <a:rPr lang="en-US" sz="5400" dirty="0"/>
              <a:t>Statics</a:t>
            </a:r>
          </a:p>
          <a:p>
            <a:pPr algn="ctr"/>
            <a:r>
              <a:rPr lang="en-US" sz="4000" dirty="0">
                <a:solidFill>
                  <a:srgbClr val="0070C0"/>
                </a:solidFill>
              </a:rPr>
              <a:t>Balsa Wood Bridge Analysis and Testing</a:t>
            </a:r>
          </a:p>
        </p:txBody>
      </p:sp>
      <p:sp>
        <p:nvSpPr>
          <p:cNvPr id="6" name="TextBox 5">
            <a:extLst>
              <a:ext uri="{FF2B5EF4-FFF2-40B4-BE49-F238E27FC236}">
                <a16:creationId xmlns:a16="http://schemas.microsoft.com/office/drawing/2014/main" id="{CB1B05EE-7D54-4B45-9033-CADBB9C30BAD}"/>
              </a:ext>
            </a:extLst>
          </p:cNvPr>
          <p:cNvSpPr txBox="1"/>
          <p:nvPr/>
        </p:nvSpPr>
        <p:spPr>
          <a:xfrm>
            <a:off x="2272255" y="4124284"/>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2" name="Slide Number Placeholder 1">
            <a:extLst>
              <a:ext uri="{FF2B5EF4-FFF2-40B4-BE49-F238E27FC236}">
                <a16:creationId xmlns:a16="http://schemas.microsoft.com/office/drawing/2014/main" id="{B233CF92-8ABA-4E20-9C39-1C4A0F0D5BDD}"/>
              </a:ext>
            </a:extLst>
          </p:cNvPr>
          <p:cNvSpPr>
            <a:spLocks noGrp="1"/>
          </p:cNvSpPr>
          <p:nvPr>
            <p:ph type="sldNum" sz="quarter" idx="12"/>
          </p:nvPr>
        </p:nvSpPr>
        <p:spPr/>
        <p:txBody>
          <a:bodyPr/>
          <a:lstStyle/>
          <a:p>
            <a:fld id="{FC979110-9A6D-4025-8DF7-F19C46686E32}" type="slidenum">
              <a:rPr lang="en-US" smtClean="0"/>
              <a:t>1</a:t>
            </a:fld>
            <a:endParaRPr lang="en-US"/>
          </a:p>
        </p:txBody>
      </p:sp>
      <p:pic>
        <p:nvPicPr>
          <p:cNvPr id="5" name="Picture 4">
            <a:extLst>
              <a:ext uri="{FF2B5EF4-FFF2-40B4-BE49-F238E27FC236}">
                <a16:creationId xmlns:a16="http://schemas.microsoft.com/office/drawing/2014/main" id="{D485E682-C7BC-4374-8F02-4FC9CE193D2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330440" y="2011680"/>
            <a:ext cx="4023360" cy="2834640"/>
          </a:xfrm>
          <a:prstGeom prst="rect">
            <a:avLst/>
          </a:prstGeom>
        </p:spPr>
      </p:pic>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B3333B07-0CCD-4658-8995-109437641D49}"/>
              </a:ext>
            </a:extLst>
          </p:cNvPr>
          <p:cNvCxnSpPr>
            <a:cxnSpLocks/>
          </p:cNvCxnSpPr>
          <p:nvPr/>
        </p:nvCxnSpPr>
        <p:spPr>
          <a:xfrm flipV="1">
            <a:off x="5600696" y="1969255"/>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83A903B4-398F-4DD2-A635-024AC95C8036}"/>
              </a:ext>
            </a:extLst>
          </p:cNvPr>
          <p:cNvCxnSpPr>
            <a:cxnSpLocks/>
          </p:cNvCxnSpPr>
          <p:nvPr/>
        </p:nvCxnSpPr>
        <p:spPr>
          <a:xfrm flipV="1">
            <a:off x="2855742" y="3840257"/>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60F3B74D-C125-4246-8AF1-85672CC93DEA}"/>
              </a:ext>
            </a:extLst>
          </p:cNvPr>
          <p:cNvCxnSpPr>
            <a:cxnSpLocks/>
          </p:cNvCxnSpPr>
          <p:nvPr/>
        </p:nvCxnSpPr>
        <p:spPr>
          <a:xfrm>
            <a:off x="4302370" y="1980977"/>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6E270653-57BC-477F-BD92-90B561973ACE}"/>
              </a:ext>
            </a:extLst>
          </p:cNvPr>
          <p:cNvCxnSpPr>
            <a:cxnSpLocks/>
          </p:cNvCxnSpPr>
          <p:nvPr/>
        </p:nvCxnSpPr>
        <p:spPr>
          <a:xfrm flipV="1">
            <a:off x="2855742" y="1966909"/>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F2D346D-C0B9-420D-B508-7B968B680D8A}"/>
              </a:ext>
            </a:extLst>
          </p:cNvPr>
          <p:cNvCxnSpPr>
            <a:cxnSpLocks/>
          </p:cNvCxnSpPr>
          <p:nvPr/>
        </p:nvCxnSpPr>
        <p:spPr>
          <a:xfrm flipV="1">
            <a:off x="6865032" y="1980978"/>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3B2797C-A542-4B05-9B5F-DF8344BE1BC3}"/>
              </a:ext>
            </a:extLst>
          </p:cNvPr>
          <p:cNvCxnSpPr>
            <a:cxnSpLocks/>
          </p:cNvCxnSpPr>
          <p:nvPr/>
        </p:nvCxnSpPr>
        <p:spPr>
          <a:xfrm flipH="1" flipV="1">
            <a:off x="4316438" y="1995047"/>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BD9BDDB-726D-4064-86B1-00F93A98B1A5}"/>
              </a:ext>
            </a:extLst>
          </p:cNvPr>
          <p:cNvCxnSpPr>
            <a:cxnSpLocks/>
          </p:cNvCxnSpPr>
          <p:nvPr/>
        </p:nvCxnSpPr>
        <p:spPr>
          <a:xfrm flipH="1" flipV="1">
            <a:off x="8311660" y="2009115"/>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7531164-9B5F-48E7-AD53-50CD93BE9939}"/>
              </a:ext>
            </a:extLst>
          </p:cNvPr>
          <p:cNvCxnSpPr/>
          <p:nvPr/>
        </p:nvCxnSpPr>
        <p:spPr>
          <a:xfrm>
            <a:off x="5584874" y="3980936"/>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EE434B0-36AE-4B90-8FB5-97CDAD0E81AD}"/>
              </a:ext>
            </a:extLst>
          </p:cNvPr>
          <p:cNvCxnSpPr/>
          <p:nvPr/>
        </p:nvCxnSpPr>
        <p:spPr>
          <a:xfrm>
            <a:off x="6850964" y="3980936"/>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C1C735F-F9FF-4449-9A5B-091422DDD719}"/>
              </a:ext>
            </a:extLst>
          </p:cNvPr>
          <p:cNvSpPr txBox="1"/>
          <p:nvPr/>
        </p:nvSpPr>
        <p:spPr>
          <a:xfrm>
            <a:off x="5845126" y="5266008"/>
            <a:ext cx="829994" cy="461665"/>
          </a:xfrm>
          <a:prstGeom prst="rect">
            <a:avLst/>
          </a:prstGeom>
          <a:noFill/>
        </p:spPr>
        <p:txBody>
          <a:bodyPr wrap="square" rtlCol="0">
            <a:spAutoFit/>
          </a:bodyPr>
          <a:lstStyle/>
          <a:p>
            <a:pPr algn="ctr"/>
            <a:r>
              <a:rPr lang="en-US" sz="2400" dirty="0">
                <a:solidFill>
                  <a:srgbClr val="FF0000"/>
                </a:solidFill>
              </a:rPr>
              <a:t>Load </a:t>
            </a:r>
          </a:p>
        </p:txBody>
      </p:sp>
      <p:sp>
        <p:nvSpPr>
          <p:cNvPr id="16" name="TextBox 15">
            <a:extLst>
              <a:ext uri="{FF2B5EF4-FFF2-40B4-BE49-F238E27FC236}">
                <a16:creationId xmlns:a16="http://schemas.microsoft.com/office/drawing/2014/main" id="{C14EE37B-EACD-424D-B25B-39C65A738FE5}"/>
              </a:ext>
            </a:extLst>
          </p:cNvPr>
          <p:cNvSpPr txBox="1"/>
          <p:nvPr/>
        </p:nvSpPr>
        <p:spPr>
          <a:xfrm>
            <a:off x="5106576" y="4796861"/>
            <a:ext cx="1062111" cy="461665"/>
          </a:xfrm>
          <a:prstGeom prst="rect">
            <a:avLst/>
          </a:prstGeom>
          <a:noFill/>
        </p:spPr>
        <p:txBody>
          <a:bodyPr wrap="square" rtlCol="0">
            <a:spAutoFit/>
          </a:bodyPr>
          <a:lstStyle/>
          <a:p>
            <a:pPr algn="ctr"/>
            <a:r>
              <a:rPr lang="en-US" sz="2400" dirty="0">
                <a:solidFill>
                  <a:srgbClr val="FF0000"/>
                </a:solidFill>
              </a:rPr>
              <a:t>1.0 </a:t>
            </a:r>
            <a:r>
              <a:rPr lang="en-US" sz="2400" dirty="0" err="1">
                <a:solidFill>
                  <a:srgbClr val="FF0000"/>
                </a:solidFill>
              </a:rPr>
              <a:t>Lb</a:t>
            </a:r>
            <a:r>
              <a:rPr lang="en-US" sz="2400" dirty="0">
                <a:solidFill>
                  <a:srgbClr val="FF0000"/>
                </a:solidFill>
              </a:rPr>
              <a:t> </a:t>
            </a:r>
          </a:p>
        </p:txBody>
      </p:sp>
      <p:sp>
        <p:nvSpPr>
          <p:cNvPr id="17" name="TextBox 16">
            <a:extLst>
              <a:ext uri="{FF2B5EF4-FFF2-40B4-BE49-F238E27FC236}">
                <a16:creationId xmlns:a16="http://schemas.microsoft.com/office/drawing/2014/main" id="{DFCF3C62-B01A-4308-A5BD-3152F380F2EA}"/>
              </a:ext>
            </a:extLst>
          </p:cNvPr>
          <p:cNvSpPr txBox="1"/>
          <p:nvPr/>
        </p:nvSpPr>
        <p:spPr>
          <a:xfrm>
            <a:off x="6319908" y="4796860"/>
            <a:ext cx="1062111" cy="461665"/>
          </a:xfrm>
          <a:prstGeom prst="rect">
            <a:avLst/>
          </a:prstGeom>
          <a:noFill/>
        </p:spPr>
        <p:txBody>
          <a:bodyPr wrap="square" rtlCol="0">
            <a:spAutoFit/>
          </a:bodyPr>
          <a:lstStyle/>
          <a:p>
            <a:pPr algn="ctr"/>
            <a:r>
              <a:rPr lang="en-US" sz="2400" dirty="0">
                <a:solidFill>
                  <a:srgbClr val="FF0000"/>
                </a:solidFill>
              </a:rPr>
              <a:t>1.0 </a:t>
            </a:r>
            <a:r>
              <a:rPr lang="en-US" sz="2400" dirty="0" err="1">
                <a:solidFill>
                  <a:srgbClr val="FF0000"/>
                </a:solidFill>
              </a:rPr>
              <a:t>Lb</a:t>
            </a:r>
            <a:r>
              <a:rPr lang="en-US" sz="2400" dirty="0">
                <a:solidFill>
                  <a:srgbClr val="FF0000"/>
                </a:solidFill>
              </a:rPr>
              <a:t> </a:t>
            </a:r>
          </a:p>
        </p:txBody>
      </p:sp>
      <p:grpSp>
        <p:nvGrpSpPr>
          <p:cNvPr id="37" name="Group 36">
            <a:extLst>
              <a:ext uri="{FF2B5EF4-FFF2-40B4-BE49-F238E27FC236}">
                <a16:creationId xmlns:a16="http://schemas.microsoft.com/office/drawing/2014/main" id="{04242EC4-C51A-4D1F-AAC1-F7CAFEDD3D46}"/>
              </a:ext>
            </a:extLst>
          </p:cNvPr>
          <p:cNvGrpSpPr/>
          <p:nvPr/>
        </p:nvGrpSpPr>
        <p:grpSpPr>
          <a:xfrm>
            <a:off x="8443551" y="3952800"/>
            <a:ext cx="2441904" cy="2190370"/>
            <a:chOff x="8443551" y="3952800"/>
            <a:chExt cx="2441904" cy="2190370"/>
          </a:xfrm>
        </p:grpSpPr>
        <p:cxnSp>
          <p:nvCxnSpPr>
            <p:cNvPr id="12" name="Straight Arrow Connector 11">
              <a:extLst>
                <a:ext uri="{FF2B5EF4-FFF2-40B4-BE49-F238E27FC236}">
                  <a16:creationId xmlns:a16="http://schemas.microsoft.com/office/drawing/2014/main" id="{A77291E8-6D47-4FC5-B289-D58D8F48614C}"/>
                </a:ext>
              </a:extLst>
            </p:cNvPr>
            <p:cNvCxnSpPr>
              <a:cxnSpLocks/>
            </p:cNvCxnSpPr>
            <p:nvPr/>
          </p:nvCxnSpPr>
          <p:spPr>
            <a:xfrm flipV="1">
              <a:off x="9617613" y="3952800"/>
              <a:ext cx="0" cy="69188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FFD3D43-A92B-48FB-AECA-2DC6B75C8FF7}"/>
                </a:ext>
              </a:extLst>
            </p:cNvPr>
            <p:cNvSpPr txBox="1"/>
            <p:nvPr/>
          </p:nvSpPr>
          <p:spPr>
            <a:xfrm>
              <a:off x="8443551" y="5312173"/>
              <a:ext cx="2441904" cy="830997"/>
            </a:xfrm>
            <a:prstGeom prst="rect">
              <a:avLst/>
            </a:prstGeom>
            <a:noFill/>
          </p:spPr>
          <p:txBody>
            <a:bodyPr wrap="square" rtlCol="0">
              <a:spAutoFit/>
            </a:bodyPr>
            <a:lstStyle/>
            <a:p>
              <a:pPr algn="ctr"/>
              <a:r>
                <a:rPr lang="en-US" sz="2400" dirty="0"/>
                <a:t>Resulting Supporting Force</a:t>
              </a:r>
            </a:p>
          </p:txBody>
        </p:sp>
        <p:sp>
          <p:nvSpPr>
            <p:cNvPr id="18" name="TextBox 17">
              <a:extLst>
                <a:ext uri="{FF2B5EF4-FFF2-40B4-BE49-F238E27FC236}">
                  <a16:creationId xmlns:a16="http://schemas.microsoft.com/office/drawing/2014/main" id="{9A33F172-0926-4564-8BB2-0CB45FBB8DE3}"/>
                </a:ext>
              </a:extLst>
            </p:cNvPr>
            <p:cNvSpPr txBox="1"/>
            <p:nvPr/>
          </p:nvSpPr>
          <p:spPr>
            <a:xfrm>
              <a:off x="9133448" y="4684319"/>
              <a:ext cx="1062111" cy="461665"/>
            </a:xfrm>
            <a:prstGeom prst="rect">
              <a:avLst/>
            </a:prstGeom>
            <a:noFill/>
          </p:spPr>
          <p:txBody>
            <a:bodyPr wrap="square" rtlCol="0">
              <a:spAutoFit/>
            </a:bodyPr>
            <a:lstStyle/>
            <a:p>
              <a:pPr algn="ctr"/>
              <a:r>
                <a:rPr lang="en-US" sz="2400" dirty="0"/>
                <a:t>1.0 </a:t>
              </a:r>
              <a:r>
                <a:rPr lang="en-US" sz="2400" dirty="0" err="1"/>
                <a:t>Lb</a:t>
              </a:r>
              <a:r>
                <a:rPr lang="en-US" sz="2400" dirty="0"/>
                <a:t> </a:t>
              </a:r>
            </a:p>
          </p:txBody>
        </p:sp>
      </p:grpSp>
      <p:grpSp>
        <p:nvGrpSpPr>
          <p:cNvPr id="25" name="Group 24">
            <a:extLst>
              <a:ext uri="{FF2B5EF4-FFF2-40B4-BE49-F238E27FC236}">
                <a16:creationId xmlns:a16="http://schemas.microsoft.com/office/drawing/2014/main" id="{49DFBA1F-113E-473D-8295-7598F2DD485F}"/>
              </a:ext>
            </a:extLst>
          </p:cNvPr>
          <p:cNvGrpSpPr/>
          <p:nvPr/>
        </p:nvGrpSpPr>
        <p:grpSpPr>
          <a:xfrm>
            <a:off x="1819424" y="3980936"/>
            <a:ext cx="2358679" cy="2162235"/>
            <a:chOff x="1819424" y="3980936"/>
            <a:chExt cx="2358679" cy="2162235"/>
          </a:xfrm>
        </p:grpSpPr>
        <p:cxnSp>
          <p:nvCxnSpPr>
            <p:cNvPr id="10" name="Straight Arrow Connector 9">
              <a:extLst>
                <a:ext uri="{FF2B5EF4-FFF2-40B4-BE49-F238E27FC236}">
                  <a16:creationId xmlns:a16="http://schemas.microsoft.com/office/drawing/2014/main" id="{D7D5DD6C-DE02-49B0-AF57-CFC402B5ADE8}"/>
                </a:ext>
              </a:extLst>
            </p:cNvPr>
            <p:cNvCxnSpPr>
              <a:cxnSpLocks/>
            </p:cNvCxnSpPr>
            <p:nvPr/>
          </p:nvCxnSpPr>
          <p:spPr>
            <a:xfrm flipV="1">
              <a:off x="2965940" y="3980936"/>
              <a:ext cx="0" cy="69188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CACAB02-AF49-4DBE-AD27-DB7CCAC635AD}"/>
                </a:ext>
              </a:extLst>
            </p:cNvPr>
            <p:cNvSpPr txBox="1"/>
            <p:nvPr/>
          </p:nvSpPr>
          <p:spPr>
            <a:xfrm>
              <a:off x="1819424" y="5312174"/>
              <a:ext cx="2358679" cy="830997"/>
            </a:xfrm>
            <a:prstGeom prst="rect">
              <a:avLst/>
            </a:prstGeom>
            <a:noFill/>
          </p:spPr>
          <p:txBody>
            <a:bodyPr wrap="square" rtlCol="0">
              <a:spAutoFit/>
            </a:bodyPr>
            <a:lstStyle/>
            <a:p>
              <a:pPr algn="ctr"/>
              <a:r>
                <a:rPr lang="en-US" sz="2400" dirty="0"/>
                <a:t>Resulting Supporting Force</a:t>
              </a:r>
            </a:p>
          </p:txBody>
        </p:sp>
        <p:sp>
          <p:nvSpPr>
            <p:cNvPr id="19" name="TextBox 18">
              <a:extLst>
                <a:ext uri="{FF2B5EF4-FFF2-40B4-BE49-F238E27FC236}">
                  <a16:creationId xmlns:a16="http://schemas.microsoft.com/office/drawing/2014/main" id="{2A9E4ECF-F736-43C8-8E12-B26F23134764}"/>
                </a:ext>
              </a:extLst>
            </p:cNvPr>
            <p:cNvSpPr txBox="1"/>
            <p:nvPr/>
          </p:nvSpPr>
          <p:spPr>
            <a:xfrm>
              <a:off x="2467709" y="4796859"/>
              <a:ext cx="1062111" cy="461665"/>
            </a:xfrm>
            <a:prstGeom prst="rect">
              <a:avLst/>
            </a:prstGeom>
            <a:noFill/>
          </p:spPr>
          <p:txBody>
            <a:bodyPr wrap="square" rtlCol="0">
              <a:spAutoFit/>
            </a:bodyPr>
            <a:lstStyle/>
            <a:p>
              <a:pPr algn="ctr"/>
              <a:r>
                <a:rPr lang="en-US" sz="2400" dirty="0"/>
                <a:t>1.0 </a:t>
              </a:r>
              <a:r>
                <a:rPr lang="en-US" sz="2400" dirty="0" err="1"/>
                <a:t>Lb</a:t>
              </a:r>
              <a:r>
                <a:rPr lang="en-US" sz="2400" dirty="0"/>
                <a:t> </a:t>
              </a:r>
            </a:p>
          </p:txBody>
        </p:sp>
      </p:grpSp>
      <p:sp>
        <p:nvSpPr>
          <p:cNvPr id="20" name="TextBox 19">
            <a:extLst>
              <a:ext uri="{FF2B5EF4-FFF2-40B4-BE49-F238E27FC236}">
                <a16:creationId xmlns:a16="http://schemas.microsoft.com/office/drawing/2014/main" id="{9BECB693-AFAC-49FD-9ED0-D04ECDDFC302}"/>
              </a:ext>
            </a:extLst>
          </p:cNvPr>
          <p:cNvSpPr txBox="1"/>
          <p:nvPr/>
        </p:nvSpPr>
        <p:spPr>
          <a:xfrm>
            <a:off x="3390315" y="152066"/>
            <a:ext cx="5655211" cy="584775"/>
          </a:xfrm>
          <a:prstGeom prst="rect">
            <a:avLst/>
          </a:prstGeom>
          <a:noFill/>
        </p:spPr>
        <p:txBody>
          <a:bodyPr wrap="square" rtlCol="0">
            <a:spAutoFit/>
          </a:bodyPr>
          <a:lstStyle/>
          <a:p>
            <a:pPr algn="ctr"/>
            <a:r>
              <a:rPr lang="en-US" sz="3200" dirty="0"/>
              <a:t>System Free Body Diagram (FBD)</a:t>
            </a:r>
          </a:p>
        </p:txBody>
      </p:sp>
      <p:sp>
        <p:nvSpPr>
          <p:cNvPr id="21" name="Oval 20">
            <a:extLst>
              <a:ext uri="{FF2B5EF4-FFF2-40B4-BE49-F238E27FC236}">
                <a16:creationId xmlns:a16="http://schemas.microsoft.com/office/drawing/2014/main" id="{9A0FCE25-26FD-4AEF-8CE0-57D5C642B854}"/>
              </a:ext>
            </a:extLst>
          </p:cNvPr>
          <p:cNvSpPr/>
          <p:nvPr/>
        </p:nvSpPr>
        <p:spPr>
          <a:xfrm>
            <a:off x="2791268" y="3727939"/>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FB613FA-470D-4B66-A133-56A34E05D068}"/>
              </a:ext>
            </a:extLst>
          </p:cNvPr>
          <p:cNvSpPr/>
          <p:nvPr/>
        </p:nvSpPr>
        <p:spPr>
          <a:xfrm>
            <a:off x="4221484" y="1896681"/>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8CC117D3-0150-4196-A042-A7C57DDDED7E}"/>
              </a:ext>
            </a:extLst>
          </p:cNvPr>
          <p:cNvSpPr/>
          <p:nvPr/>
        </p:nvSpPr>
        <p:spPr>
          <a:xfrm>
            <a:off x="5498120" y="3742006"/>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61E85696-3956-42D7-8A1D-EDBF5747E932}"/>
              </a:ext>
            </a:extLst>
          </p:cNvPr>
          <p:cNvCxnSpPr>
            <a:cxnSpLocks/>
          </p:cNvCxnSpPr>
          <p:nvPr/>
        </p:nvCxnSpPr>
        <p:spPr>
          <a:xfrm flipV="1">
            <a:off x="6850963" y="1966909"/>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C4B6F60-E9AD-4C5F-96AA-680C14B8D099}"/>
              </a:ext>
            </a:extLst>
          </p:cNvPr>
          <p:cNvSpPr/>
          <p:nvPr/>
        </p:nvSpPr>
        <p:spPr>
          <a:xfrm>
            <a:off x="5537976" y="1924922"/>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A62C79BB-A42F-4A12-89AA-4C461EF46A95}"/>
              </a:ext>
            </a:extLst>
          </p:cNvPr>
          <p:cNvSpPr txBox="1"/>
          <p:nvPr/>
        </p:nvSpPr>
        <p:spPr>
          <a:xfrm>
            <a:off x="2386827" y="3588435"/>
            <a:ext cx="443129" cy="461665"/>
          </a:xfrm>
          <a:prstGeom prst="rect">
            <a:avLst/>
          </a:prstGeom>
          <a:noFill/>
        </p:spPr>
        <p:txBody>
          <a:bodyPr wrap="square" rtlCol="0">
            <a:spAutoFit/>
          </a:bodyPr>
          <a:lstStyle/>
          <a:p>
            <a:r>
              <a:rPr lang="en-US" sz="2400" b="1" dirty="0"/>
              <a:t>A</a:t>
            </a:r>
          </a:p>
        </p:txBody>
      </p:sp>
      <p:sp>
        <p:nvSpPr>
          <p:cNvPr id="29" name="TextBox 28">
            <a:extLst>
              <a:ext uri="{FF2B5EF4-FFF2-40B4-BE49-F238E27FC236}">
                <a16:creationId xmlns:a16="http://schemas.microsoft.com/office/drawing/2014/main" id="{B9536ADF-B8B4-4CD9-A95D-D9DC32EC7439}"/>
              </a:ext>
            </a:extLst>
          </p:cNvPr>
          <p:cNvSpPr txBox="1"/>
          <p:nvPr/>
        </p:nvSpPr>
        <p:spPr>
          <a:xfrm>
            <a:off x="3765460" y="1700963"/>
            <a:ext cx="443129" cy="461665"/>
          </a:xfrm>
          <a:prstGeom prst="rect">
            <a:avLst/>
          </a:prstGeom>
          <a:noFill/>
        </p:spPr>
        <p:txBody>
          <a:bodyPr wrap="square" rtlCol="0">
            <a:spAutoFit/>
          </a:bodyPr>
          <a:lstStyle/>
          <a:p>
            <a:r>
              <a:rPr lang="en-US" sz="2400" b="1" dirty="0"/>
              <a:t>B</a:t>
            </a:r>
          </a:p>
        </p:txBody>
      </p:sp>
      <p:sp>
        <p:nvSpPr>
          <p:cNvPr id="30" name="TextBox 29">
            <a:extLst>
              <a:ext uri="{FF2B5EF4-FFF2-40B4-BE49-F238E27FC236}">
                <a16:creationId xmlns:a16="http://schemas.microsoft.com/office/drawing/2014/main" id="{39DA09C2-9E82-482B-AFFD-1AD83471EE0F}"/>
              </a:ext>
            </a:extLst>
          </p:cNvPr>
          <p:cNvSpPr txBox="1"/>
          <p:nvPr/>
        </p:nvSpPr>
        <p:spPr>
          <a:xfrm>
            <a:off x="5183355" y="3899097"/>
            <a:ext cx="443129" cy="461665"/>
          </a:xfrm>
          <a:prstGeom prst="rect">
            <a:avLst/>
          </a:prstGeom>
          <a:noFill/>
        </p:spPr>
        <p:txBody>
          <a:bodyPr wrap="square" rtlCol="0">
            <a:spAutoFit/>
          </a:bodyPr>
          <a:lstStyle/>
          <a:p>
            <a:r>
              <a:rPr lang="en-US" sz="2400" b="1" dirty="0"/>
              <a:t>C</a:t>
            </a:r>
          </a:p>
        </p:txBody>
      </p:sp>
      <p:sp>
        <p:nvSpPr>
          <p:cNvPr id="31" name="TextBox 30">
            <a:extLst>
              <a:ext uri="{FF2B5EF4-FFF2-40B4-BE49-F238E27FC236}">
                <a16:creationId xmlns:a16="http://schemas.microsoft.com/office/drawing/2014/main" id="{120FAAF8-7C24-4F7D-A649-D561837D6E78}"/>
              </a:ext>
            </a:extLst>
          </p:cNvPr>
          <p:cNvSpPr txBox="1"/>
          <p:nvPr/>
        </p:nvSpPr>
        <p:spPr>
          <a:xfrm>
            <a:off x="5437155" y="1489892"/>
            <a:ext cx="443129" cy="461665"/>
          </a:xfrm>
          <a:prstGeom prst="rect">
            <a:avLst/>
          </a:prstGeom>
          <a:noFill/>
        </p:spPr>
        <p:txBody>
          <a:bodyPr wrap="square" rtlCol="0">
            <a:spAutoFit/>
          </a:bodyPr>
          <a:lstStyle/>
          <a:p>
            <a:r>
              <a:rPr lang="en-US" sz="2400" b="1" dirty="0"/>
              <a:t>D</a:t>
            </a:r>
          </a:p>
        </p:txBody>
      </p:sp>
      <p:sp>
        <p:nvSpPr>
          <p:cNvPr id="32" name="Slide Number Placeholder 31">
            <a:extLst>
              <a:ext uri="{FF2B5EF4-FFF2-40B4-BE49-F238E27FC236}">
                <a16:creationId xmlns:a16="http://schemas.microsoft.com/office/drawing/2014/main" id="{00EFC55C-91C3-403B-8D6D-FF4052A995B6}"/>
              </a:ext>
            </a:extLst>
          </p:cNvPr>
          <p:cNvSpPr>
            <a:spLocks noGrp="1"/>
          </p:cNvSpPr>
          <p:nvPr>
            <p:ph type="sldNum" sz="quarter" idx="12"/>
          </p:nvPr>
        </p:nvSpPr>
        <p:spPr/>
        <p:txBody>
          <a:bodyPr/>
          <a:lstStyle/>
          <a:p>
            <a:fld id="{DF95B5A6-D793-4AED-B3D4-E74EACBE5324}" type="slidenum">
              <a:rPr lang="en-US" smtClean="0"/>
              <a:t>10</a:t>
            </a:fld>
            <a:endParaRPr lang="en-US"/>
          </a:p>
        </p:txBody>
      </p:sp>
      <p:sp>
        <p:nvSpPr>
          <p:cNvPr id="33" name="TextBox 32">
            <a:extLst>
              <a:ext uri="{FF2B5EF4-FFF2-40B4-BE49-F238E27FC236}">
                <a16:creationId xmlns:a16="http://schemas.microsoft.com/office/drawing/2014/main" id="{538DE718-F6CF-4C17-B540-84EEEBE90DA9}"/>
              </a:ext>
            </a:extLst>
          </p:cNvPr>
          <p:cNvSpPr txBox="1"/>
          <p:nvPr/>
        </p:nvSpPr>
        <p:spPr>
          <a:xfrm>
            <a:off x="6714966" y="1489890"/>
            <a:ext cx="443129" cy="461665"/>
          </a:xfrm>
          <a:prstGeom prst="rect">
            <a:avLst/>
          </a:prstGeom>
          <a:noFill/>
        </p:spPr>
        <p:txBody>
          <a:bodyPr wrap="square" rtlCol="0">
            <a:spAutoFit/>
          </a:bodyPr>
          <a:lstStyle/>
          <a:p>
            <a:r>
              <a:rPr lang="en-US" sz="2400" b="1" dirty="0"/>
              <a:t>E</a:t>
            </a:r>
          </a:p>
        </p:txBody>
      </p:sp>
      <p:sp>
        <p:nvSpPr>
          <p:cNvPr id="34" name="Oval 33">
            <a:extLst>
              <a:ext uri="{FF2B5EF4-FFF2-40B4-BE49-F238E27FC236}">
                <a16:creationId xmlns:a16="http://schemas.microsoft.com/office/drawing/2014/main" id="{8894D453-7FD4-488F-BC28-00CFAB7F69DF}"/>
              </a:ext>
            </a:extLst>
          </p:cNvPr>
          <p:cNvSpPr/>
          <p:nvPr/>
        </p:nvSpPr>
        <p:spPr>
          <a:xfrm>
            <a:off x="6773593" y="1908508"/>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4AF4D1C4-9676-49D9-9373-781519485806}"/>
              </a:ext>
            </a:extLst>
          </p:cNvPr>
          <p:cNvSpPr txBox="1"/>
          <p:nvPr/>
        </p:nvSpPr>
        <p:spPr>
          <a:xfrm>
            <a:off x="6927742" y="3867164"/>
            <a:ext cx="443129" cy="461665"/>
          </a:xfrm>
          <a:prstGeom prst="rect">
            <a:avLst/>
          </a:prstGeom>
          <a:noFill/>
        </p:spPr>
        <p:txBody>
          <a:bodyPr wrap="square" rtlCol="0">
            <a:spAutoFit/>
          </a:bodyPr>
          <a:lstStyle/>
          <a:p>
            <a:r>
              <a:rPr lang="en-US" sz="2400" b="1" dirty="0"/>
              <a:t>F</a:t>
            </a:r>
          </a:p>
        </p:txBody>
      </p:sp>
      <p:sp>
        <p:nvSpPr>
          <p:cNvPr id="36" name="Oval 35">
            <a:extLst>
              <a:ext uri="{FF2B5EF4-FFF2-40B4-BE49-F238E27FC236}">
                <a16:creationId xmlns:a16="http://schemas.microsoft.com/office/drawing/2014/main" id="{1B9F862D-3D70-47D4-8BA9-7968238A9D73}"/>
              </a:ext>
            </a:extLst>
          </p:cNvPr>
          <p:cNvSpPr/>
          <p:nvPr/>
        </p:nvSpPr>
        <p:spPr>
          <a:xfrm>
            <a:off x="6759521" y="3751376"/>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8F66471-434F-415B-9608-417456D58216}"/>
              </a:ext>
            </a:extLst>
          </p:cNvPr>
          <p:cNvSpPr txBox="1"/>
          <p:nvPr/>
        </p:nvSpPr>
        <p:spPr>
          <a:xfrm>
            <a:off x="745588" y="984738"/>
            <a:ext cx="10902461" cy="461665"/>
          </a:xfrm>
          <a:prstGeom prst="rect">
            <a:avLst/>
          </a:prstGeom>
          <a:noFill/>
        </p:spPr>
        <p:txBody>
          <a:bodyPr wrap="square" rtlCol="0">
            <a:spAutoFit/>
          </a:bodyPr>
          <a:lstStyle/>
          <a:p>
            <a:r>
              <a:rPr lang="en-US" sz="2400" dirty="0"/>
              <a:t>The first step is to determine the FBD for the entire system to identify reactive forces.</a:t>
            </a:r>
          </a:p>
        </p:txBody>
      </p:sp>
    </p:spTree>
    <p:extLst>
      <p:ext uri="{BB962C8B-B14F-4D97-AF65-F5344CB8AC3E}">
        <p14:creationId xmlns:p14="http://schemas.microsoft.com/office/powerpoint/2010/main" val="378868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11558F-E82E-4934-A091-1BF319C910FD}"/>
              </a:ext>
            </a:extLst>
          </p:cNvPr>
          <p:cNvSpPr>
            <a:spLocks noGrp="1"/>
          </p:cNvSpPr>
          <p:nvPr>
            <p:ph type="sldNum" sz="quarter" idx="12"/>
          </p:nvPr>
        </p:nvSpPr>
        <p:spPr/>
        <p:txBody>
          <a:bodyPr/>
          <a:lstStyle/>
          <a:p>
            <a:fld id="{DF95B5A6-D793-4AED-B3D4-E74EACBE5324}" type="slidenum">
              <a:rPr lang="en-US" smtClean="0"/>
              <a:t>11</a:t>
            </a:fld>
            <a:endParaRPr lang="en-US"/>
          </a:p>
        </p:txBody>
      </p:sp>
      <p:cxnSp>
        <p:nvCxnSpPr>
          <p:cNvPr id="3" name="Straight Connector 2">
            <a:extLst>
              <a:ext uri="{FF2B5EF4-FFF2-40B4-BE49-F238E27FC236}">
                <a16:creationId xmlns:a16="http://schemas.microsoft.com/office/drawing/2014/main" id="{0F9BBB94-B768-48E5-B221-E52AE99D8AB8}"/>
              </a:ext>
            </a:extLst>
          </p:cNvPr>
          <p:cNvCxnSpPr>
            <a:cxnSpLocks/>
          </p:cNvCxnSpPr>
          <p:nvPr/>
        </p:nvCxnSpPr>
        <p:spPr>
          <a:xfrm flipV="1">
            <a:off x="5600696" y="871976"/>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DA8E40FD-810F-4EE3-8021-CC36739DE018}"/>
              </a:ext>
            </a:extLst>
          </p:cNvPr>
          <p:cNvCxnSpPr>
            <a:cxnSpLocks/>
          </p:cNvCxnSpPr>
          <p:nvPr/>
        </p:nvCxnSpPr>
        <p:spPr>
          <a:xfrm flipV="1">
            <a:off x="2855742" y="2742978"/>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F4B6E50-8C39-4166-8EDA-94905AF39AFA}"/>
              </a:ext>
            </a:extLst>
          </p:cNvPr>
          <p:cNvCxnSpPr>
            <a:cxnSpLocks/>
          </p:cNvCxnSpPr>
          <p:nvPr/>
        </p:nvCxnSpPr>
        <p:spPr>
          <a:xfrm>
            <a:off x="4302370" y="883698"/>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5A3C627-D89D-4D52-95DF-7B42CA29D655}"/>
              </a:ext>
            </a:extLst>
          </p:cNvPr>
          <p:cNvCxnSpPr>
            <a:cxnSpLocks/>
          </p:cNvCxnSpPr>
          <p:nvPr/>
        </p:nvCxnSpPr>
        <p:spPr>
          <a:xfrm flipV="1">
            <a:off x="2855742" y="869630"/>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D40B68C-7D11-47E3-AE7F-CFC90BB879D9}"/>
              </a:ext>
            </a:extLst>
          </p:cNvPr>
          <p:cNvCxnSpPr>
            <a:cxnSpLocks/>
          </p:cNvCxnSpPr>
          <p:nvPr/>
        </p:nvCxnSpPr>
        <p:spPr>
          <a:xfrm flipV="1">
            <a:off x="6865032" y="883699"/>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9AE4BB6-8283-4D46-868A-74057FAD9B23}"/>
              </a:ext>
            </a:extLst>
          </p:cNvPr>
          <p:cNvCxnSpPr>
            <a:cxnSpLocks/>
          </p:cNvCxnSpPr>
          <p:nvPr/>
        </p:nvCxnSpPr>
        <p:spPr>
          <a:xfrm flipH="1" flipV="1">
            <a:off x="4316438" y="897768"/>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E1340ED-DC0A-4CC1-9C64-79B6FC2E570F}"/>
              </a:ext>
            </a:extLst>
          </p:cNvPr>
          <p:cNvCxnSpPr>
            <a:cxnSpLocks/>
          </p:cNvCxnSpPr>
          <p:nvPr/>
        </p:nvCxnSpPr>
        <p:spPr>
          <a:xfrm flipH="1" flipV="1">
            <a:off x="8311660" y="911836"/>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1FDDA06-7459-492E-BBD2-1F138F3BBF62}"/>
              </a:ext>
            </a:extLst>
          </p:cNvPr>
          <p:cNvCxnSpPr/>
          <p:nvPr/>
        </p:nvCxnSpPr>
        <p:spPr>
          <a:xfrm>
            <a:off x="5584874" y="2883657"/>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EA3C9A0-8003-4382-A77C-D8530396137C}"/>
              </a:ext>
            </a:extLst>
          </p:cNvPr>
          <p:cNvCxnSpPr/>
          <p:nvPr/>
        </p:nvCxnSpPr>
        <p:spPr>
          <a:xfrm>
            <a:off x="6850964" y="2883657"/>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6828D3B-952B-4926-864A-2967C8A615B3}"/>
              </a:ext>
            </a:extLst>
          </p:cNvPr>
          <p:cNvSpPr txBox="1"/>
          <p:nvPr/>
        </p:nvSpPr>
        <p:spPr>
          <a:xfrm>
            <a:off x="5845126" y="4168729"/>
            <a:ext cx="829994" cy="461665"/>
          </a:xfrm>
          <a:prstGeom prst="rect">
            <a:avLst/>
          </a:prstGeom>
          <a:noFill/>
        </p:spPr>
        <p:txBody>
          <a:bodyPr wrap="square" rtlCol="0">
            <a:spAutoFit/>
          </a:bodyPr>
          <a:lstStyle/>
          <a:p>
            <a:pPr algn="ctr"/>
            <a:r>
              <a:rPr lang="en-US" sz="2400" dirty="0">
                <a:solidFill>
                  <a:srgbClr val="FF0000"/>
                </a:solidFill>
              </a:rPr>
              <a:t>Load </a:t>
            </a:r>
          </a:p>
        </p:txBody>
      </p:sp>
      <p:sp>
        <p:nvSpPr>
          <p:cNvPr id="13" name="TextBox 12">
            <a:extLst>
              <a:ext uri="{FF2B5EF4-FFF2-40B4-BE49-F238E27FC236}">
                <a16:creationId xmlns:a16="http://schemas.microsoft.com/office/drawing/2014/main" id="{47A418F0-5648-4EB8-A3A9-00F7F34A1B88}"/>
              </a:ext>
            </a:extLst>
          </p:cNvPr>
          <p:cNvSpPr txBox="1"/>
          <p:nvPr/>
        </p:nvSpPr>
        <p:spPr>
          <a:xfrm>
            <a:off x="5106576" y="3699582"/>
            <a:ext cx="1062111" cy="461665"/>
          </a:xfrm>
          <a:prstGeom prst="rect">
            <a:avLst/>
          </a:prstGeom>
          <a:noFill/>
        </p:spPr>
        <p:txBody>
          <a:bodyPr wrap="square" rtlCol="0">
            <a:spAutoFit/>
          </a:bodyPr>
          <a:lstStyle/>
          <a:p>
            <a:pPr algn="ctr"/>
            <a:r>
              <a:rPr lang="en-US" sz="2400" dirty="0">
                <a:solidFill>
                  <a:srgbClr val="FF0000"/>
                </a:solidFill>
              </a:rPr>
              <a:t>1.0 </a:t>
            </a:r>
            <a:r>
              <a:rPr lang="en-US" sz="2400" dirty="0" err="1">
                <a:solidFill>
                  <a:srgbClr val="FF0000"/>
                </a:solidFill>
              </a:rPr>
              <a:t>Lb</a:t>
            </a:r>
            <a:r>
              <a:rPr lang="en-US" sz="2400" dirty="0">
                <a:solidFill>
                  <a:srgbClr val="FF0000"/>
                </a:solidFill>
              </a:rPr>
              <a:t> </a:t>
            </a:r>
          </a:p>
        </p:txBody>
      </p:sp>
      <p:sp>
        <p:nvSpPr>
          <p:cNvPr id="14" name="TextBox 13">
            <a:extLst>
              <a:ext uri="{FF2B5EF4-FFF2-40B4-BE49-F238E27FC236}">
                <a16:creationId xmlns:a16="http://schemas.microsoft.com/office/drawing/2014/main" id="{3138AEAB-C710-4351-9B56-8A7F526AC3A9}"/>
              </a:ext>
            </a:extLst>
          </p:cNvPr>
          <p:cNvSpPr txBox="1"/>
          <p:nvPr/>
        </p:nvSpPr>
        <p:spPr>
          <a:xfrm>
            <a:off x="6319908" y="3699581"/>
            <a:ext cx="1062111" cy="461665"/>
          </a:xfrm>
          <a:prstGeom prst="rect">
            <a:avLst/>
          </a:prstGeom>
          <a:noFill/>
        </p:spPr>
        <p:txBody>
          <a:bodyPr wrap="square" rtlCol="0">
            <a:spAutoFit/>
          </a:bodyPr>
          <a:lstStyle/>
          <a:p>
            <a:pPr algn="ctr"/>
            <a:r>
              <a:rPr lang="en-US" sz="2400" dirty="0">
                <a:solidFill>
                  <a:srgbClr val="FF0000"/>
                </a:solidFill>
              </a:rPr>
              <a:t>1.0 </a:t>
            </a:r>
            <a:r>
              <a:rPr lang="en-US" sz="2400" dirty="0" err="1">
                <a:solidFill>
                  <a:srgbClr val="FF0000"/>
                </a:solidFill>
              </a:rPr>
              <a:t>Lb</a:t>
            </a:r>
            <a:r>
              <a:rPr lang="en-US" sz="2400" dirty="0">
                <a:solidFill>
                  <a:srgbClr val="FF0000"/>
                </a:solidFill>
              </a:rPr>
              <a:t> </a:t>
            </a:r>
          </a:p>
        </p:txBody>
      </p:sp>
      <p:grpSp>
        <p:nvGrpSpPr>
          <p:cNvPr id="15" name="Group 14">
            <a:extLst>
              <a:ext uri="{FF2B5EF4-FFF2-40B4-BE49-F238E27FC236}">
                <a16:creationId xmlns:a16="http://schemas.microsoft.com/office/drawing/2014/main" id="{5A17E72E-17E0-4698-B0AB-8C6948D191CE}"/>
              </a:ext>
            </a:extLst>
          </p:cNvPr>
          <p:cNvGrpSpPr/>
          <p:nvPr/>
        </p:nvGrpSpPr>
        <p:grpSpPr>
          <a:xfrm>
            <a:off x="8443551" y="2855521"/>
            <a:ext cx="2441904" cy="2005704"/>
            <a:chOff x="8443551" y="3952800"/>
            <a:chExt cx="2441904" cy="2005704"/>
          </a:xfrm>
        </p:grpSpPr>
        <p:cxnSp>
          <p:nvCxnSpPr>
            <p:cNvPr id="16" name="Straight Arrow Connector 15">
              <a:extLst>
                <a:ext uri="{FF2B5EF4-FFF2-40B4-BE49-F238E27FC236}">
                  <a16:creationId xmlns:a16="http://schemas.microsoft.com/office/drawing/2014/main" id="{DDDFD631-C5CA-43E3-9B9F-8B444CE7CC3B}"/>
                </a:ext>
              </a:extLst>
            </p:cNvPr>
            <p:cNvCxnSpPr>
              <a:cxnSpLocks/>
            </p:cNvCxnSpPr>
            <p:nvPr/>
          </p:nvCxnSpPr>
          <p:spPr>
            <a:xfrm flipV="1">
              <a:off x="9617613" y="3952800"/>
              <a:ext cx="0" cy="69188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205FE8C-AB5E-4CF7-B860-62D1F4C6CDB8}"/>
                </a:ext>
              </a:extLst>
            </p:cNvPr>
            <p:cNvSpPr txBox="1"/>
            <p:nvPr/>
          </p:nvSpPr>
          <p:spPr>
            <a:xfrm>
              <a:off x="8443551" y="5312173"/>
              <a:ext cx="2441904" cy="646331"/>
            </a:xfrm>
            <a:prstGeom prst="rect">
              <a:avLst/>
            </a:prstGeom>
            <a:noFill/>
          </p:spPr>
          <p:txBody>
            <a:bodyPr wrap="square" rtlCol="0">
              <a:spAutoFit/>
            </a:bodyPr>
            <a:lstStyle/>
            <a:p>
              <a:pPr algn="ctr"/>
              <a:r>
                <a:rPr lang="en-US" dirty="0"/>
                <a:t>Resulting Supporting Force</a:t>
              </a:r>
            </a:p>
          </p:txBody>
        </p:sp>
        <p:sp>
          <p:nvSpPr>
            <p:cNvPr id="18" name="TextBox 17">
              <a:extLst>
                <a:ext uri="{FF2B5EF4-FFF2-40B4-BE49-F238E27FC236}">
                  <a16:creationId xmlns:a16="http://schemas.microsoft.com/office/drawing/2014/main" id="{5DAB65F4-8B4E-4BAD-8B61-092B8092014E}"/>
                </a:ext>
              </a:extLst>
            </p:cNvPr>
            <p:cNvSpPr txBox="1"/>
            <p:nvPr/>
          </p:nvSpPr>
          <p:spPr>
            <a:xfrm>
              <a:off x="9133448" y="4684319"/>
              <a:ext cx="1062111" cy="461665"/>
            </a:xfrm>
            <a:prstGeom prst="rect">
              <a:avLst/>
            </a:prstGeom>
            <a:noFill/>
          </p:spPr>
          <p:txBody>
            <a:bodyPr wrap="square" rtlCol="0">
              <a:spAutoFit/>
            </a:bodyPr>
            <a:lstStyle/>
            <a:p>
              <a:pPr algn="ctr"/>
              <a:r>
                <a:rPr lang="en-US" sz="2400" dirty="0"/>
                <a:t>1.0 </a:t>
              </a:r>
              <a:r>
                <a:rPr lang="en-US" sz="2400" dirty="0" err="1"/>
                <a:t>Lb</a:t>
              </a:r>
              <a:r>
                <a:rPr lang="en-US" sz="2400" dirty="0"/>
                <a:t> </a:t>
              </a:r>
            </a:p>
          </p:txBody>
        </p:sp>
      </p:grpSp>
      <p:grpSp>
        <p:nvGrpSpPr>
          <p:cNvPr id="19" name="Group 18">
            <a:extLst>
              <a:ext uri="{FF2B5EF4-FFF2-40B4-BE49-F238E27FC236}">
                <a16:creationId xmlns:a16="http://schemas.microsoft.com/office/drawing/2014/main" id="{03EBBF88-CC15-4077-96FF-B5B2675BAD06}"/>
              </a:ext>
            </a:extLst>
          </p:cNvPr>
          <p:cNvGrpSpPr/>
          <p:nvPr/>
        </p:nvGrpSpPr>
        <p:grpSpPr>
          <a:xfrm>
            <a:off x="1819424" y="2883657"/>
            <a:ext cx="2358679" cy="1977569"/>
            <a:chOff x="1819424" y="3980936"/>
            <a:chExt cx="2358679" cy="1977569"/>
          </a:xfrm>
        </p:grpSpPr>
        <p:cxnSp>
          <p:nvCxnSpPr>
            <p:cNvPr id="20" name="Straight Arrow Connector 19">
              <a:extLst>
                <a:ext uri="{FF2B5EF4-FFF2-40B4-BE49-F238E27FC236}">
                  <a16:creationId xmlns:a16="http://schemas.microsoft.com/office/drawing/2014/main" id="{50CC66A2-5E5C-4A99-AB87-25E8F5FF6D58}"/>
                </a:ext>
              </a:extLst>
            </p:cNvPr>
            <p:cNvCxnSpPr>
              <a:cxnSpLocks/>
            </p:cNvCxnSpPr>
            <p:nvPr/>
          </p:nvCxnSpPr>
          <p:spPr>
            <a:xfrm flipV="1">
              <a:off x="2965940" y="3980936"/>
              <a:ext cx="0" cy="69188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B10F41D-865A-40FB-BECF-AD14BD2B11BA}"/>
                </a:ext>
              </a:extLst>
            </p:cNvPr>
            <p:cNvSpPr txBox="1"/>
            <p:nvPr/>
          </p:nvSpPr>
          <p:spPr>
            <a:xfrm>
              <a:off x="1819424" y="5312174"/>
              <a:ext cx="2358679" cy="646331"/>
            </a:xfrm>
            <a:prstGeom prst="rect">
              <a:avLst/>
            </a:prstGeom>
            <a:noFill/>
          </p:spPr>
          <p:txBody>
            <a:bodyPr wrap="square" rtlCol="0">
              <a:spAutoFit/>
            </a:bodyPr>
            <a:lstStyle/>
            <a:p>
              <a:pPr algn="ctr"/>
              <a:r>
                <a:rPr lang="en-US" dirty="0"/>
                <a:t>Resulting Supporting Force</a:t>
              </a:r>
            </a:p>
          </p:txBody>
        </p:sp>
        <p:sp>
          <p:nvSpPr>
            <p:cNvPr id="22" name="TextBox 21">
              <a:extLst>
                <a:ext uri="{FF2B5EF4-FFF2-40B4-BE49-F238E27FC236}">
                  <a16:creationId xmlns:a16="http://schemas.microsoft.com/office/drawing/2014/main" id="{7B750B1F-3375-40FC-88EE-3D4F1DC77B2C}"/>
                </a:ext>
              </a:extLst>
            </p:cNvPr>
            <p:cNvSpPr txBox="1"/>
            <p:nvPr/>
          </p:nvSpPr>
          <p:spPr>
            <a:xfrm>
              <a:off x="2467709" y="4796859"/>
              <a:ext cx="1062111" cy="461665"/>
            </a:xfrm>
            <a:prstGeom prst="rect">
              <a:avLst/>
            </a:prstGeom>
            <a:noFill/>
          </p:spPr>
          <p:txBody>
            <a:bodyPr wrap="square" rtlCol="0">
              <a:spAutoFit/>
            </a:bodyPr>
            <a:lstStyle/>
            <a:p>
              <a:pPr algn="ctr"/>
              <a:r>
                <a:rPr lang="en-US" sz="2400" dirty="0"/>
                <a:t>1.0 </a:t>
              </a:r>
              <a:r>
                <a:rPr lang="en-US" sz="2400" dirty="0" err="1"/>
                <a:t>Lb</a:t>
              </a:r>
              <a:r>
                <a:rPr lang="en-US" sz="2400" dirty="0"/>
                <a:t> </a:t>
              </a:r>
            </a:p>
          </p:txBody>
        </p:sp>
      </p:grpSp>
      <p:sp>
        <p:nvSpPr>
          <p:cNvPr id="23" name="Oval 22">
            <a:extLst>
              <a:ext uri="{FF2B5EF4-FFF2-40B4-BE49-F238E27FC236}">
                <a16:creationId xmlns:a16="http://schemas.microsoft.com/office/drawing/2014/main" id="{C70A0604-D561-4C4D-8001-5D2C41D87E9F}"/>
              </a:ext>
            </a:extLst>
          </p:cNvPr>
          <p:cNvSpPr/>
          <p:nvPr/>
        </p:nvSpPr>
        <p:spPr>
          <a:xfrm>
            <a:off x="2791268" y="2630660"/>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6285EAB9-B386-4A1B-9B03-FF61A65D55B0}"/>
              </a:ext>
            </a:extLst>
          </p:cNvPr>
          <p:cNvSpPr/>
          <p:nvPr/>
        </p:nvSpPr>
        <p:spPr>
          <a:xfrm>
            <a:off x="4221484" y="799402"/>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A3F3638-DC49-447F-96E0-A317756471DE}"/>
              </a:ext>
            </a:extLst>
          </p:cNvPr>
          <p:cNvSpPr/>
          <p:nvPr/>
        </p:nvSpPr>
        <p:spPr>
          <a:xfrm>
            <a:off x="5498120" y="2644727"/>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6D9283CD-3F93-49E8-BE0B-E86C04CDBDFA}"/>
              </a:ext>
            </a:extLst>
          </p:cNvPr>
          <p:cNvCxnSpPr>
            <a:cxnSpLocks/>
          </p:cNvCxnSpPr>
          <p:nvPr/>
        </p:nvCxnSpPr>
        <p:spPr>
          <a:xfrm flipV="1">
            <a:off x="6850963" y="869630"/>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F104DC99-E40E-4AB4-B25F-E8EF71B2D8A9}"/>
              </a:ext>
            </a:extLst>
          </p:cNvPr>
          <p:cNvSpPr/>
          <p:nvPr/>
        </p:nvSpPr>
        <p:spPr>
          <a:xfrm>
            <a:off x="5537976" y="827643"/>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5283C5E5-9AFF-4D65-89E0-FAC19B0063D7}"/>
              </a:ext>
            </a:extLst>
          </p:cNvPr>
          <p:cNvSpPr txBox="1"/>
          <p:nvPr/>
        </p:nvSpPr>
        <p:spPr>
          <a:xfrm>
            <a:off x="2386827" y="2491156"/>
            <a:ext cx="443129" cy="461665"/>
          </a:xfrm>
          <a:prstGeom prst="rect">
            <a:avLst/>
          </a:prstGeom>
          <a:noFill/>
        </p:spPr>
        <p:txBody>
          <a:bodyPr wrap="square" rtlCol="0">
            <a:spAutoFit/>
          </a:bodyPr>
          <a:lstStyle/>
          <a:p>
            <a:r>
              <a:rPr lang="en-US" sz="2400" b="1" dirty="0"/>
              <a:t>A</a:t>
            </a:r>
          </a:p>
        </p:txBody>
      </p:sp>
      <p:sp>
        <p:nvSpPr>
          <p:cNvPr id="29" name="TextBox 28">
            <a:extLst>
              <a:ext uri="{FF2B5EF4-FFF2-40B4-BE49-F238E27FC236}">
                <a16:creationId xmlns:a16="http://schemas.microsoft.com/office/drawing/2014/main" id="{DABE8DBE-F776-41B3-8FCD-B1B836377294}"/>
              </a:ext>
            </a:extLst>
          </p:cNvPr>
          <p:cNvSpPr txBox="1"/>
          <p:nvPr/>
        </p:nvSpPr>
        <p:spPr>
          <a:xfrm>
            <a:off x="3765460" y="603684"/>
            <a:ext cx="443129" cy="461665"/>
          </a:xfrm>
          <a:prstGeom prst="rect">
            <a:avLst/>
          </a:prstGeom>
          <a:noFill/>
        </p:spPr>
        <p:txBody>
          <a:bodyPr wrap="square" rtlCol="0">
            <a:spAutoFit/>
          </a:bodyPr>
          <a:lstStyle/>
          <a:p>
            <a:r>
              <a:rPr lang="en-US" sz="2400" b="1" dirty="0"/>
              <a:t>B</a:t>
            </a:r>
          </a:p>
        </p:txBody>
      </p:sp>
      <p:sp>
        <p:nvSpPr>
          <p:cNvPr id="30" name="TextBox 29">
            <a:extLst>
              <a:ext uri="{FF2B5EF4-FFF2-40B4-BE49-F238E27FC236}">
                <a16:creationId xmlns:a16="http://schemas.microsoft.com/office/drawing/2014/main" id="{1AACC49A-1786-4914-9BC1-2222D4478FB8}"/>
              </a:ext>
            </a:extLst>
          </p:cNvPr>
          <p:cNvSpPr txBox="1"/>
          <p:nvPr/>
        </p:nvSpPr>
        <p:spPr>
          <a:xfrm>
            <a:off x="5183355" y="2801818"/>
            <a:ext cx="443129" cy="461665"/>
          </a:xfrm>
          <a:prstGeom prst="rect">
            <a:avLst/>
          </a:prstGeom>
          <a:noFill/>
        </p:spPr>
        <p:txBody>
          <a:bodyPr wrap="square" rtlCol="0">
            <a:spAutoFit/>
          </a:bodyPr>
          <a:lstStyle/>
          <a:p>
            <a:r>
              <a:rPr lang="en-US" sz="2400" b="1" dirty="0"/>
              <a:t>C</a:t>
            </a:r>
          </a:p>
        </p:txBody>
      </p:sp>
      <p:sp>
        <p:nvSpPr>
          <p:cNvPr id="31" name="TextBox 30">
            <a:extLst>
              <a:ext uri="{FF2B5EF4-FFF2-40B4-BE49-F238E27FC236}">
                <a16:creationId xmlns:a16="http://schemas.microsoft.com/office/drawing/2014/main" id="{DEC986C6-55AF-4039-BB4B-B67372A615B4}"/>
              </a:ext>
            </a:extLst>
          </p:cNvPr>
          <p:cNvSpPr txBox="1"/>
          <p:nvPr/>
        </p:nvSpPr>
        <p:spPr>
          <a:xfrm>
            <a:off x="5437155" y="392613"/>
            <a:ext cx="443129" cy="461665"/>
          </a:xfrm>
          <a:prstGeom prst="rect">
            <a:avLst/>
          </a:prstGeom>
          <a:noFill/>
        </p:spPr>
        <p:txBody>
          <a:bodyPr wrap="square" rtlCol="0">
            <a:spAutoFit/>
          </a:bodyPr>
          <a:lstStyle/>
          <a:p>
            <a:r>
              <a:rPr lang="en-US" sz="2400" b="1" dirty="0"/>
              <a:t>D</a:t>
            </a:r>
          </a:p>
        </p:txBody>
      </p:sp>
      <p:sp>
        <p:nvSpPr>
          <p:cNvPr id="32" name="TextBox 31">
            <a:extLst>
              <a:ext uri="{FF2B5EF4-FFF2-40B4-BE49-F238E27FC236}">
                <a16:creationId xmlns:a16="http://schemas.microsoft.com/office/drawing/2014/main" id="{83E52C56-1FCF-48AA-B65D-E8F7D0707025}"/>
              </a:ext>
            </a:extLst>
          </p:cNvPr>
          <p:cNvSpPr txBox="1"/>
          <p:nvPr/>
        </p:nvSpPr>
        <p:spPr>
          <a:xfrm>
            <a:off x="6714966" y="392611"/>
            <a:ext cx="443129" cy="461665"/>
          </a:xfrm>
          <a:prstGeom prst="rect">
            <a:avLst/>
          </a:prstGeom>
          <a:noFill/>
        </p:spPr>
        <p:txBody>
          <a:bodyPr wrap="square" rtlCol="0">
            <a:spAutoFit/>
          </a:bodyPr>
          <a:lstStyle/>
          <a:p>
            <a:r>
              <a:rPr lang="en-US" sz="2400" b="1" dirty="0"/>
              <a:t>E</a:t>
            </a:r>
          </a:p>
        </p:txBody>
      </p:sp>
      <p:sp>
        <p:nvSpPr>
          <p:cNvPr id="33" name="Oval 32">
            <a:extLst>
              <a:ext uri="{FF2B5EF4-FFF2-40B4-BE49-F238E27FC236}">
                <a16:creationId xmlns:a16="http://schemas.microsoft.com/office/drawing/2014/main" id="{08BFB594-E247-4D1D-983F-4BE41E957F34}"/>
              </a:ext>
            </a:extLst>
          </p:cNvPr>
          <p:cNvSpPr/>
          <p:nvPr/>
        </p:nvSpPr>
        <p:spPr>
          <a:xfrm>
            <a:off x="6773593" y="811229"/>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7910DDF-501A-4A62-85EA-F8BBACB655B8}"/>
              </a:ext>
            </a:extLst>
          </p:cNvPr>
          <p:cNvSpPr txBox="1"/>
          <p:nvPr/>
        </p:nvSpPr>
        <p:spPr>
          <a:xfrm>
            <a:off x="6927742" y="2769885"/>
            <a:ext cx="443129" cy="461665"/>
          </a:xfrm>
          <a:prstGeom prst="rect">
            <a:avLst/>
          </a:prstGeom>
          <a:noFill/>
        </p:spPr>
        <p:txBody>
          <a:bodyPr wrap="square" rtlCol="0">
            <a:spAutoFit/>
          </a:bodyPr>
          <a:lstStyle/>
          <a:p>
            <a:r>
              <a:rPr lang="en-US" sz="2400" b="1" dirty="0"/>
              <a:t>F</a:t>
            </a:r>
          </a:p>
        </p:txBody>
      </p:sp>
      <p:sp>
        <p:nvSpPr>
          <p:cNvPr id="35" name="Oval 34">
            <a:extLst>
              <a:ext uri="{FF2B5EF4-FFF2-40B4-BE49-F238E27FC236}">
                <a16:creationId xmlns:a16="http://schemas.microsoft.com/office/drawing/2014/main" id="{9E793819-03F0-4262-9608-30305FDFF6A1}"/>
              </a:ext>
            </a:extLst>
          </p:cNvPr>
          <p:cNvSpPr/>
          <p:nvPr/>
        </p:nvSpPr>
        <p:spPr>
          <a:xfrm>
            <a:off x="6759521" y="2654097"/>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518A1C98-44E9-4217-9FDB-48824B839914}"/>
              </a:ext>
            </a:extLst>
          </p:cNvPr>
          <p:cNvSpPr txBox="1"/>
          <p:nvPr/>
        </p:nvSpPr>
        <p:spPr>
          <a:xfrm>
            <a:off x="1055077" y="5176910"/>
            <a:ext cx="10298723" cy="830997"/>
          </a:xfrm>
          <a:prstGeom prst="rect">
            <a:avLst/>
          </a:prstGeom>
          <a:noFill/>
        </p:spPr>
        <p:txBody>
          <a:bodyPr wrap="square" rtlCol="0">
            <a:spAutoFit/>
          </a:bodyPr>
          <a:lstStyle/>
          <a:p>
            <a:r>
              <a:rPr lang="en-US" sz="2400" dirty="0"/>
              <a:t>In this system FBD the upward forces are equal and opposite the downward forces.  This means the system is in static equilibrium.</a:t>
            </a:r>
          </a:p>
        </p:txBody>
      </p:sp>
    </p:spTree>
    <p:extLst>
      <p:ext uri="{BB962C8B-B14F-4D97-AF65-F5344CB8AC3E}">
        <p14:creationId xmlns:p14="http://schemas.microsoft.com/office/powerpoint/2010/main" val="3566572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0519D6F-8FBF-4054-8B69-FF07EA25246B}"/>
              </a:ext>
            </a:extLst>
          </p:cNvPr>
          <p:cNvSpPr>
            <a:spLocks noGrp="1"/>
          </p:cNvSpPr>
          <p:nvPr>
            <p:ph type="sldNum" sz="quarter" idx="12"/>
          </p:nvPr>
        </p:nvSpPr>
        <p:spPr/>
        <p:txBody>
          <a:bodyPr/>
          <a:lstStyle/>
          <a:p>
            <a:fld id="{DF95B5A6-D793-4AED-B3D4-E74EACBE5324}" type="slidenum">
              <a:rPr lang="en-US" smtClean="0"/>
              <a:t>12</a:t>
            </a:fld>
            <a:endParaRPr lang="en-US"/>
          </a:p>
        </p:txBody>
      </p:sp>
      <p:sp>
        <p:nvSpPr>
          <p:cNvPr id="3" name="TextBox 2">
            <a:extLst>
              <a:ext uri="{FF2B5EF4-FFF2-40B4-BE49-F238E27FC236}">
                <a16:creationId xmlns:a16="http://schemas.microsoft.com/office/drawing/2014/main" id="{B49C2A2F-EA3F-4ADD-AF8D-78A4A3B8469D}"/>
              </a:ext>
            </a:extLst>
          </p:cNvPr>
          <p:cNvSpPr txBox="1"/>
          <p:nvPr/>
        </p:nvSpPr>
        <p:spPr>
          <a:xfrm>
            <a:off x="1286359" y="2076773"/>
            <a:ext cx="9515960" cy="1938992"/>
          </a:xfrm>
          <a:prstGeom prst="rect">
            <a:avLst/>
          </a:prstGeom>
          <a:noFill/>
        </p:spPr>
        <p:txBody>
          <a:bodyPr wrap="square" rtlCol="0">
            <a:spAutoFit/>
          </a:bodyPr>
          <a:lstStyle/>
          <a:p>
            <a:r>
              <a:rPr lang="en-US" sz="2400" dirty="0"/>
              <a:t>We begin the Method of Joints analysis by selecting a joint (point) to start with.  A Free Body Diagram for that point is developed and then the forces are analyzed.</a:t>
            </a:r>
          </a:p>
          <a:p>
            <a:endParaRPr lang="en-US" sz="2400" dirty="0"/>
          </a:p>
          <a:p>
            <a:r>
              <a:rPr lang="en-US" sz="2400" dirty="0"/>
              <a:t>You need to start with a joint that has at least one force defined.</a:t>
            </a:r>
          </a:p>
        </p:txBody>
      </p:sp>
    </p:spTree>
    <p:extLst>
      <p:ext uri="{BB962C8B-B14F-4D97-AF65-F5344CB8AC3E}">
        <p14:creationId xmlns:p14="http://schemas.microsoft.com/office/powerpoint/2010/main" val="416027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709EE6-5A77-47D6-8368-45EC2B195C68}"/>
              </a:ext>
            </a:extLst>
          </p:cNvPr>
          <p:cNvSpPr>
            <a:spLocks noGrp="1"/>
          </p:cNvSpPr>
          <p:nvPr>
            <p:ph type="sldNum" sz="quarter" idx="12"/>
          </p:nvPr>
        </p:nvSpPr>
        <p:spPr/>
        <p:txBody>
          <a:bodyPr/>
          <a:lstStyle/>
          <a:p>
            <a:fld id="{DF95B5A6-D793-4AED-B3D4-E74EACBE5324}" type="slidenum">
              <a:rPr lang="en-US" smtClean="0"/>
              <a:t>13</a:t>
            </a:fld>
            <a:endParaRPr lang="en-US"/>
          </a:p>
        </p:txBody>
      </p:sp>
      <p:grpSp>
        <p:nvGrpSpPr>
          <p:cNvPr id="31" name="Group 30">
            <a:extLst>
              <a:ext uri="{FF2B5EF4-FFF2-40B4-BE49-F238E27FC236}">
                <a16:creationId xmlns:a16="http://schemas.microsoft.com/office/drawing/2014/main" id="{61739DCE-5659-4F5C-80B1-93EDD6223A96}"/>
              </a:ext>
            </a:extLst>
          </p:cNvPr>
          <p:cNvGrpSpPr/>
          <p:nvPr/>
        </p:nvGrpSpPr>
        <p:grpSpPr>
          <a:xfrm>
            <a:off x="5584873" y="814165"/>
            <a:ext cx="5525085" cy="2334610"/>
            <a:chOff x="2386827" y="1559717"/>
            <a:chExt cx="7808732" cy="3906678"/>
          </a:xfrm>
        </p:grpSpPr>
        <p:cxnSp>
          <p:nvCxnSpPr>
            <p:cNvPr id="3" name="Straight Connector 2">
              <a:extLst>
                <a:ext uri="{FF2B5EF4-FFF2-40B4-BE49-F238E27FC236}">
                  <a16:creationId xmlns:a16="http://schemas.microsoft.com/office/drawing/2014/main" id="{AF298060-193A-4C1D-AD31-7F90ED0194A6}"/>
                </a:ext>
              </a:extLst>
            </p:cNvPr>
            <p:cNvCxnSpPr>
              <a:cxnSpLocks/>
            </p:cNvCxnSpPr>
            <p:nvPr/>
          </p:nvCxnSpPr>
          <p:spPr>
            <a:xfrm flipV="1">
              <a:off x="5600696" y="1969255"/>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7ADBFC58-99DB-4A5F-A471-722BFF07BEE5}"/>
                </a:ext>
              </a:extLst>
            </p:cNvPr>
            <p:cNvCxnSpPr>
              <a:cxnSpLocks/>
            </p:cNvCxnSpPr>
            <p:nvPr/>
          </p:nvCxnSpPr>
          <p:spPr>
            <a:xfrm flipV="1">
              <a:off x="2855742" y="3840257"/>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FB57A99-F03E-419E-8650-CA60A99DE627}"/>
                </a:ext>
              </a:extLst>
            </p:cNvPr>
            <p:cNvCxnSpPr>
              <a:cxnSpLocks/>
            </p:cNvCxnSpPr>
            <p:nvPr/>
          </p:nvCxnSpPr>
          <p:spPr>
            <a:xfrm>
              <a:off x="4302370" y="1980977"/>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62FCAB5-F40C-438E-8B8F-8F5E047FB308}"/>
                </a:ext>
              </a:extLst>
            </p:cNvPr>
            <p:cNvCxnSpPr>
              <a:cxnSpLocks/>
            </p:cNvCxnSpPr>
            <p:nvPr/>
          </p:nvCxnSpPr>
          <p:spPr>
            <a:xfrm flipV="1">
              <a:off x="2855742" y="1966909"/>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61E3938-FED5-4F66-A8E3-18BCD68787F6}"/>
                </a:ext>
              </a:extLst>
            </p:cNvPr>
            <p:cNvCxnSpPr>
              <a:cxnSpLocks/>
            </p:cNvCxnSpPr>
            <p:nvPr/>
          </p:nvCxnSpPr>
          <p:spPr>
            <a:xfrm flipV="1">
              <a:off x="6865032" y="1980978"/>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B6AF531-5B7F-4C67-B6A1-8A03CA94FE26}"/>
                </a:ext>
              </a:extLst>
            </p:cNvPr>
            <p:cNvCxnSpPr>
              <a:cxnSpLocks/>
            </p:cNvCxnSpPr>
            <p:nvPr/>
          </p:nvCxnSpPr>
          <p:spPr>
            <a:xfrm flipH="1" flipV="1">
              <a:off x="4316438" y="1995047"/>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3AF38D4-E208-4481-B7E3-72079AD4B7DF}"/>
                </a:ext>
              </a:extLst>
            </p:cNvPr>
            <p:cNvCxnSpPr>
              <a:cxnSpLocks/>
            </p:cNvCxnSpPr>
            <p:nvPr/>
          </p:nvCxnSpPr>
          <p:spPr>
            <a:xfrm flipH="1" flipV="1">
              <a:off x="8311660" y="2009115"/>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4D0824D-4396-40DA-977C-6A14B552C720}"/>
                </a:ext>
              </a:extLst>
            </p:cNvPr>
            <p:cNvCxnSpPr/>
            <p:nvPr/>
          </p:nvCxnSpPr>
          <p:spPr>
            <a:xfrm>
              <a:off x="5584874" y="3980936"/>
              <a:ext cx="0" cy="70338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DFE9783-8363-4B42-8D98-BF0EDE0FD2AE}"/>
                </a:ext>
              </a:extLst>
            </p:cNvPr>
            <p:cNvCxnSpPr/>
            <p:nvPr/>
          </p:nvCxnSpPr>
          <p:spPr>
            <a:xfrm>
              <a:off x="6850964" y="3980936"/>
              <a:ext cx="0" cy="70338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54CD875-2549-40BE-87E2-DD7BC25FE8EC}"/>
                </a:ext>
              </a:extLst>
            </p:cNvPr>
            <p:cNvCxnSpPr>
              <a:cxnSpLocks/>
            </p:cNvCxnSpPr>
            <p:nvPr/>
          </p:nvCxnSpPr>
          <p:spPr>
            <a:xfrm flipV="1">
              <a:off x="2826762" y="3980937"/>
              <a:ext cx="0" cy="69188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F06DB31-56B7-422F-8618-910DD5DE2681}"/>
                </a:ext>
              </a:extLst>
            </p:cNvPr>
            <p:cNvCxnSpPr>
              <a:cxnSpLocks/>
            </p:cNvCxnSpPr>
            <p:nvPr/>
          </p:nvCxnSpPr>
          <p:spPr>
            <a:xfrm flipV="1">
              <a:off x="9617613" y="3952800"/>
              <a:ext cx="0" cy="69188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2E54A4B-47FF-4D1B-B05E-A2CA259C5074}"/>
                </a:ext>
              </a:extLst>
            </p:cNvPr>
            <p:cNvSpPr txBox="1"/>
            <p:nvPr/>
          </p:nvSpPr>
          <p:spPr>
            <a:xfrm>
              <a:off x="4843980" y="4796861"/>
              <a:ext cx="1324707"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5" name="TextBox 14">
              <a:extLst>
                <a:ext uri="{FF2B5EF4-FFF2-40B4-BE49-F238E27FC236}">
                  <a16:creationId xmlns:a16="http://schemas.microsoft.com/office/drawing/2014/main" id="{9EB9C2FE-3DDF-49C5-A7F6-3828237A478F}"/>
                </a:ext>
              </a:extLst>
            </p:cNvPr>
            <p:cNvSpPr txBox="1"/>
            <p:nvPr/>
          </p:nvSpPr>
          <p:spPr>
            <a:xfrm>
              <a:off x="6319908" y="4796859"/>
              <a:ext cx="1297752"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6" name="TextBox 15">
              <a:extLst>
                <a:ext uri="{FF2B5EF4-FFF2-40B4-BE49-F238E27FC236}">
                  <a16:creationId xmlns:a16="http://schemas.microsoft.com/office/drawing/2014/main" id="{C30C5BAC-8476-4552-A7D2-69ACE22806CC}"/>
                </a:ext>
              </a:extLst>
            </p:cNvPr>
            <p:cNvSpPr txBox="1"/>
            <p:nvPr/>
          </p:nvSpPr>
          <p:spPr>
            <a:xfrm>
              <a:off x="8897807" y="4684318"/>
              <a:ext cx="1297752"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7" name="TextBox 16">
              <a:extLst>
                <a:ext uri="{FF2B5EF4-FFF2-40B4-BE49-F238E27FC236}">
                  <a16:creationId xmlns:a16="http://schemas.microsoft.com/office/drawing/2014/main" id="{E0E5994F-E4CE-46FC-B8AB-4ED011144974}"/>
                </a:ext>
              </a:extLst>
            </p:cNvPr>
            <p:cNvSpPr txBox="1"/>
            <p:nvPr/>
          </p:nvSpPr>
          <p:spPr>
            <a:xfrm>
              <a:off x="2467709" y="4796858"/>
              <a:ext cx="1297752"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8" name="Oval 17">
              <a:extLst>
                <a:ext uri="{FF2B5EF4-FFF2-40B4-BE49-F238E27FC236}">
                  <a16:creationId xmlns:a16="http://schemas.microsoft.com/office/drawing/2014/main" id="{0BBF3BBA-2326-44C8-9F34-F303A1B8C849}"/>
                </a:ext>
              </a:extLst>
            </p:cNvPr>
            <p:cNvSpPr/>
            <p:nvPr/>
          </p:nvSpPr>
          <p:spPr>
            <a:xfrm>
              <a:off x="2791268" y="3727939"/>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F51D138C-CB59-4229-BD18-E259B99FE112}"/>
                </a:ext>
              </a:extLst>
            </p:cNvPr>
            <p:cNvCxnSpPr>
              <a:cxnSpLocks/>
            </p:cNvCxnSpPr>
            <p:nvPr/>
          </p:nvCxnSpPr>
          <p:spPr>
            <a:xfrm flipV="1">
              <a:off x="6850963" y="1966909"/>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398B808D-84FE-4C8F-8C6E-852AF68FCE8F}"/>
                </a:ext>
              </a:extLst>
            </p:cNvPr>
            <p:cNvSpPr txBox="1"/>
            <p:nvPr/>
          </p:nvSpPr>
          <p:spPr>
            <a:xfrm>
              <a:off x="2386827" y="3588435"/>
              <a:ext cx="443129" cy="669534"/>
            </a:xfrm>
            <a:prstGeom prst="rect">
              <a:avLst/>
            </a:prstGeom>
            <a:noFill/>
          </p:spPr>
          <p:txBody>
            <a:bodyPr wrap="square" rtlCol="0">
              <a:spAutoFit/>
            </a:bodyPr>
            <a:lstStyle/>
            <a:p>
              <a:r>
                <a:rPr lang="en-US" sz="2000" b="1" dirty="0"/>
                <a:t>A</a:t>
              </a:r>
            </a:p>
          </p:txBody>
        </p:sp>
        <p:sp>
          <p:nvSpPr>
            <p:cNvPr id="24" name="TextBox 23">
              <a:extLst>
                <a:ext uri="{FF2B5EF4-FFF2-40B4-BE49-F238E27FC236}">
                  <a16:creationId xmlns:a16="http://schemas.microsoft.com/office/drawing/2014/main" id="{13CCADBC-9A0C-4152-9CFE-0A14288FA152}"/>
                </a:ext>
              </a:extLst>
            </p:cNvPr>
            <p:cNvSpPr txBox="1"/>
            <p:nvPr/>
          </p:nvSpPr>
          <p:spPr>
            <a:xfrm>
              <a:off x="3626282" y="1559717"/>
              <a:ext cx="443129" cy="669534"/>
            </a:xfrm>
            <a:prstGeom prst="rect">
              <a:avLst/>
            </a:prstGeom>
            <a:noFill/>
          </p:spPr>
          <p:txBody>
            <a:bodyPr wrap="square" rtlCol="0">
              <a:spAutoFit/>
            </a:bodyPr>
            <a:lstStyle/>
            <a:p>
              <a:r>
                <a:rPr lang="en-US" sz="2000" b="1" dirty="0"/>
                <a:t>B</a:t>
              </a:r>
            </a:p>
          </p:txBody>
        </p:sp>
        <p:sp>
          <p:nvSpPr>
            <p:cNvPr id="25" name="TextBox 24">
              <a:extLst>
                <a:ext uri="{FF2B5EF4-FFF2-40B4-BE49-F238E27FC236}">
                  <a16:creationId xmlns:a16="http://schemas.microsoft.com/office/drawing/2014/main" id="{B5021973-8D6A-4C4A-A4A2-289BAD8023FF}"/>
                </a:ext>
              </a:extLst>
            </p:cNvPr>
            <p:cNvSpPr txBox="1"/>
            <p:nvPr/>
          </p:nvSpPr>
          <p:spPr>
            <a:xfrm>
              <a:off x="4984528" y="3899097"/>
              <a:ext cx="443129" cy="669534"/>
            </a:xfrm>
            <a:prstGeom prst="rect">
              <a:avLst/>
            </a:prstGeom>
            <a:noFill/>
          </p:spPr>
          <p:txBody>
            <a:bodyPr wrap="square" rtlCol="0">
              <a:spAutoFit/>
            </a:bodyPr>
            <a:lstStyle/>
            <a:p>
              <a:r>
                <a:rPr lang="en-US" sz="2000" b="1" dirty="0"/>
                <a:t>C</a:t>
              </a:r>
            </a:p>
          </p:txBody>
        </p:sp>
      </p:grpSp>
      <p:cxnSp>
        <p:nvCxnSpPr>
          <p:cNvPr id="49" name="Straight Arrow Connector 48">
            <a:extLst>
              <a:ext uri="{FF2B5EF4-FFF2-40B4-BE49-F238E27FC236}">
                <a16:creationId xmlns:a16="http://schemas.microsoft.com/office/drawing/2014/main" id="{2432C80F-F288-42B1-83EA-19B4ACDFC93F}"/>
              </a:ext>
            </a:extLst>
          </p:cNvPr>
          <p:cNvCxnSpPr>
            <a:cxnSpLocks/>
          </p:cNvCxnSpPr>
          <p:nvPr/>
        </p:nvCxnSpPr>
        <p:spPr>
          <a:xfrm flipH="1">
            <a:off x="6057446" y="1258475"/>
            <a:ext cx="847518" cy="891971"/>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0824942B-97E9-42A0-9951-3E7BF2B140BA}"/>
              </a:ext>
            </a:extLst>
          </p:cNvPr>
          <p:cNvCxnSpPr>
            <a:cxnSpLocks/>
          </p:cNvCxnSpPr>
          <p:nvPr/>
        </p:nvCxnSpPr>
        <p:spPr>
          <a:xfrm flipH="1">
            <a:off x="6018723" y="2261073"/>
            <a:ext cx="1083210"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0A88266-A6C2-4449-BFC5-1A185299F811}"/>
              </a:ext>
            </a:extLst>
          </p:cNvPr>
          <p:cNvSpPr txBox="1"/>
          <p:nvPr/>
        </p:nvSpPr>
        <p:spPr>
          <a:xfrm>
            <a:off x="984122" y="952800"/>
            <a:ext cx="4240859" cy="830997"/>
          </a:xfrm>
          <a:prstGeom prst="rect">
            <a:avLst/>
          </a:prstGeom>
          <a:noFill/>
        </p:spPr>
        <p:txBody>
          <a:bodyPr wrap="square" rtlCol="0">
            <a:spAutoFit/>
          </a:bodyPr>
          <a:lstStyle/>
          <a:p>
            <a:r>
              <a:rPr lang="en-US" sz="2400" dirty="0"/>
              <a:t>Free Body Diagram (FBD) of </a:t>
            </a:r>
            <a:r>
              <a:rPr lang="en-US" sz="2400" b="1" dirty="0"/>
              <a:t>Point A</a:t>
            </a:r>
            <a:r>
              <a:rPr lang="en-US" sz="2400" dirty="0"/>
              <a:t> on the bridge structure:</a:t>
            </a:r>
          </a:p>
        </p:txBody>
      </p:sp>
      <p:grpSp>
        <p:nvGrpSpPr>
          <p:cNvPr id="56" name="Group 55">
            <a:extLst>
              <a:ext uri="{FF2B5EF4-FFF2-40B4-BE49-F238E27FC236}">
                <a16:creationId xmlns:a16="http://schemas.microsoft.com/office/drawing/2014/main" id="{B91C4E63-8754-449B-BC47-DD9E33752271}"/>
              </a:ext>
            </a:extLst>
          </p:cNvPr>
          <p:cNvGrpSpPr/>
          <p:nvPr/>
        </p:nvGrpSpPr>
        <p:grpSpPr>
          <a:xfrm>
            <a:off x="1934265" y="2286998"/>
            <a:ext cx="2498183" cy="3087298"/>
            <a:chOff x="1934265" y="2286998"/>
            <a:chExt cx="2498183" cy="3087298"/>
          </a:xfrm>
        </p:grpSpPr>
        <p:sp>
          <p:nvSpPr>
            <p:cNvPr id="32" name="Oval 31">
              <a:extLst>
                <a:ext uri="{FF2B5EF4-FFF2-40B4-BE49-F238E27FC236}">
                  <a16:creationId xmlns:a16="http://schemas.microsoft.com/office/drawing/2014/main" id="{30B0512C-95F2-4039-AD28-A66575E91567}"/>
                </a:ext>
              </a:extLst>
            </p:cNvPr>
            <p:cNvSpPr/>
            <p:nvPr/>
          </p:nvSpPr>
          <p:spPr>
            <a:xfrm>
              <a:off x="2319024" y="3698009"/>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a:extLst>
                <a:ext uri="{FF2B5EF4-FFF2-40B4-BE49-F238E27FC236}">
                  <a16:creationId xmlns:a16="http://schemas.microsoft.com/office/drawing/2014/main" id="{C2376621-B621-4DAC-8DF8-AA6269260A46}"/>
                </a:ext>
              </a:extLst>
            </p:cNvPr>
            <p:cNvCxnSpPr>
              <a:cxnSpLocks/>
            </p:cNvCxnSpPr>
            <p:nvPr/>
          </p:nvCxnSpPr>
          <p:spPr>
            <a:xfrm flipV="1">
              <a:off x="2499563" y="4102456"/>
              <a:ext cx="0" cy="69188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C70F56CD-FE67-4634-B480-D32FA38E3D00}"/>
                </a:ext>
              </a:extLst>
            </p:cNvPr>
            <p:cNvSpPr txBox="1"/>
            <p:nvPr/>
          </p:nvSpPr>
          <p:spPr>
            <a:xfrm>
              <a:off x="1968507" y="4912631"/>
              <a:ext cx="1062111" cy="461665"/>
            </a:xfrm>
            <a:prstGeom prst="rect">
              <a:avLst/>
            </a:prstGeom>
            <a:noFill/>
          </p:spPr>
          <p:txBody>
            <a:bodyPr wrap="square" rtlCol="0">
              <a:spAutoFit/>
            </a:bodyPr>
            <a:lstStyle/>
            <a:p>
              <a:pPr algn="ctr"/>
              <a:r>
                <a:rPr lang="en-US" sz="2400" dirty="0">
                  <a:solidFill>
                    <a:srgbClr val="00B050"/>
                  </a:solidFill>
                </a:rPr>
                <a:t>1.0 </a:t>
              </a:r>
              <a:r>
                <a:rPr lang="en-US" sz="2400" dirty="0" err="1">
                  <a:solidFill>
                    <a:srgbClr val="00B050"/>
                  </a:solidFill>
                </a:rPr>
                <a:t>Lb</a:t>
              </a:r>
              <a:r>
                <a:rPr lang="en-US" sz="2400" dirty="0">
                  <a:solidFill>
                    <a:srgbClr val="00B050"/>
                  </a:solidFill>
                </a:rPr>
                <a:t> </a:t>
              </a:r>
            </a:p>
          </p:txBody>
        </p:sp>
        <p:cxnSp>
          <p:nvCxnSpPr>
            <p:cNvPr id="35" name="Straight Arrow Connector 34">
              <a:extLst>
                <a:ext uri="{FF2B5EF4-FFF2-40B4-BE49-F238E27FC236}">
                  <a16:creationId xmlns:a16="http://schemas.microsoft.com/office/drawing/2014/main" id="{82070783-9C6A-44CB-B4E8-C0489EC3967B}"/>
                </a:ext>
              </a:extLst>
            </p:cNvPr>
            <p:cNvCxnSpPr>
              <a:cxnSpLocks/>
            </p:cNvCxnSpPr>
            <p:nvPr/>
          </p:nvCxnSpPr>
          <p:spPr>
            <a:xfrm flipH="1">
              <a:off x="2614445" y="2657000"/>
              <a:ext cx="1167619" cy="1055077"/>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2E0B67B-DFA8-40BF-ADA1-8C2D8AFD98E1}"/>
                </a:ext>
              </a:extLst>
            </p:cNvPr>
            <p:cNvCxnSpPr>
              <a:cxnSpLocks/>
            </p:cNvCxnSpPr>
            <p:nvPr/>
          </p:nvCxnSpPr>
          <p:spPr>
            <a:xfrm flipH="1">
              <a:off x="2698854" y="3884408"/>
              <a:ext cx="1083210" cy="0"/>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6601345-5135-4C92-96E2-31AC4308236F}"/>
                </a:ext>
              </a:extLst>
            </p:cNvPr>
            <p:cNvCxnSpPr>
              <a:cxnSpLocks/>
            </p:cNvCxnSpPr>
            <p:nvPr/>
          </p:nvCxnSpPr>
          <p:spPr>
            <a:xfrm flipV="1">
              <a:off x="3824268" y="2748663"/>
              <a:ext cx="0" cy="113574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0269234D-B55F-4C6D-825B-095B52E08367}"/>
                </a:ext>
              </a:extLst>
            </p:cNvPr>
            <p:cNvSpPr/>
            <p:nvPr/>
          </p:nvSpPr>
          <p:spPr>
            <a:xfrm>
              <a:off x="3824268" y="2286998"/>
              <a:ext cx="608180"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a:t>
              </a:r>
              <a:r>
                <a:rPr lang="en-US" sz="2400" dirty="0">
                  <a:solidFill>
                    <a:srgbClr val="7030A0"/>
                  </a:solidFill>
                </a:rPr>
                <a:t> </a:t>
              </a:r>
            </a:p>
          </p:txBody>
        </p:sp>
        <p:sp>
          <p:nvSpPr>
            <p:cNvPr id="43" name="TextBox 42">
              <a:extLst>
                <a:ext uri="{FF2B5EF4-FFF2-40B4-BE49-F238E27FC236}">
                  <a16:creationId xmlns:a16="http://schemas.microsoft.com/office/drawing/2014/main" id="{2E878823-E2D0-4478-BABA-B1C8CE4D6EE4}"/>
                </a:ext>
              </a:extLst>
            </p:cNvPr>
            <p:cNvSpPr txBox="1"/>
            <p:nvPr/>
          </p:nvSpPr>
          <p:spPr>
            <a:xfrm>
              <a:off x="2890086" y="3464385"/>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45" name="TextBox 44">
              <a:extLst>
                <a:ext uri="{FF2B5EF4-FFF2-40B4-BE49-F238E27FC236}">
                  <a16:creationId xmlns:a16="http://schemas.microsoft.com/office/drawing/2014/main" id="{E0BDCDD3-C46E-40C2-9F5D-2DE58BA9E668}"/>
                </a:ext>
              </a:extLst>
            </p:cNvPr>
            <p:cNvSpPr txBox="1"/>
            <p:nvPr/>
          </p:nvSpPr>
          <p:spPr>
            <a:xfrm>
              <a:off x="3320559" y="2960212"/>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46" name="TextBox 45">
              <a:extLst>
                <a:ext uri="{FF2B5EF4-FFF2-40B4-BE49-F238E27FC236}">
                  <a16:creationId xmlns:a16="http://schemas.microsoft.com/office/drawing/2014/main" id="{8FFE863B-2B63-4AAA-A196-C832463603B1}"/>
                </a:ext>
              </a:extLst>
            </p:cNvPr>
            <p:cNvSpPr txBox="1"/>
            <p:nvPr/>
          </p:nvSpPr>
          <p:spPr>
            <a:xfrm>
              <a:off x="1934265" y="3963698"/>
              <a:ext cx="443129" cy="461665"/>
            </a:xfrm>
            <a:prstGeom prst="rect">
              <a:avLst/>
            </a:prstGeom>
            <a:noFill/>
          </p:spPr>
          <p:txBody>
            <a:bodyPr wrap="square" rtlCol="0">
              <a:spAutoFit/>
            </a:bodyPr>
            <a:lstStyle/>
            <a:p>
              <a:r>
                <a:rPr lang="en-US" sz="2400" b="1" dirty="0"/>
                <a:t>A</a:t>
              </a:r>
            </a:p>
          </p:txBody>
        </p:sp>
        <p:sp>
          <p:nvSpPr>
            <p:cNvPr id="55" name="Rectangle 54">
              <a:extLst>
                <a:ext uri="{FF2B5EF4-FFF2-40B4-BE49-F238E27FC236}">
                  <a16:creationId xmlns:a16="http://schemas.microsoft.com/office/drawing/2014/main" id="{7871520F-0B0C-4810-B689-67501C27E2D6}"/>
                </a:ext>
              </a:extLst>
            </p:cNvPr>
            <p:cNvSpPr/>
            <p:nvPr/>
          </p:nvSpPr>
          <p:spPr>
            <a:xfrm>
              <a:off x="3800096" y="3656633"/>
              <a:ext cx="581057"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AC </a:t>
              </a:r>
              <a:endParaRPr lang="en-US" sz="2400" dirty="0">
                <a:solidFill>
                  <a:srgbClr val="0070C0"/>
                </a:solidFill>
              </a:endParaRPr>
            </a:p>
          </p:txBody>
        </p:sp>
      </p:grpSp>
      <p:sp>
        <p:nvSpPr>
          <p:cNvPr id="57" name="TextBox 56">
            <a:extLst>
              <a:ext uri="{FF2B5EF4-FFF2-40B4-BE49-F238E27FC236}">
                <a16:creationId xmlns:a16="http://schemas.microsoft.com/office/drawing/2014/main" id="{CE380EC3-DE7E-4BD5-B8E5-5A2F7F3F65F5}"/>
              </a:ext>
            </a:extLst>
          </p:cNvPr>
          <p:cNvSpPr txBox="1"/>
          <p:nvPr/>
        </p:nvSpPr>
        <p:spPr>
          <a:xfrm>
            <a:off x="5079881" y="3552231"/>
            <a:ext cx="6483757" cy="1200329"/>
          </a:xfrm>
          <a:prstGeom prst="rect">
            <a:avLst/>
          </a:prstGeom>
          <a:noFill/>
        </p:spPr>
        <p:txBody>
          <a:bodyPr wrap="square" rtlCol="0">
            <a:spAutoFit/>
          </a:bodyPr>
          <a:lstStyle/>
          <a:p>
            <a:r>
              <a:rPr lang="en-US" sz="2400" dirty="0"/>
              <a:t>We want to calculate the forces in the two truss members that are joined at Point A.  These forces are defined as </a:t>
            </a:r>
            <a:r>
              <a:rPr lang="en-US" sz="2400" b="1" dirty="0">
                <a:solidFill>
                  <a:srgbClr val="7030A0"/>
                </a:solidFill>
              </a:rPr>
              <a:t>F</a:t>
            </a:r>
            <a:r>
              <a:rPr lang="en-US" sz="2400" b="1" baseline="-25000" dirty="0">
                <a:solidFill>
                  <a:srgbClr val="7030A0"/>
                </a:solidFill>
              </a:rPr>
              <a:t>AB</a:t>
            </a:r>
            <a:r>
              <a:rPr lang="en-US" sz="2400" dirty="0"/>
              <a:t> and </a:t>
            </a:r>
            <a:r>
              <a:rPr lang="en-US" sz="2400" b="1" dirty="0">
                <a:solidFill>
                  <a:srgbClr val="0070C0"/>
                </a:solidFill>
              </a:rPr>
              <a:t>F</a:t>
            </a:r>
            <a:r>
              <a:rPr lang="en-US" sz="2400" b="1" baseline="-25000" dirty="0">
                <a:solidFill>
                  <a:srgbClr val="0070C0"/>
                </a:solidFill>
              </a:rPr>
              <a:t>AC</a:t>
            </a:r>
            <a:r>
              <a:rPr lang="en-US" sz="2400" baseline="-25000" dirty="0"/>
              <a:t> </a:t>
            </a:r>
            <a:r>
              <a:rPr lang="en-US" sz="2400" dirty="0"/>
              <a:t>.</a:t>
            </a:r>
          </a:p>
        </p:txBody>
      </p:sp>
      <p:sp>
        <p:nvSpPr>
          <p:cNvPr id="61" name="TextBox 60">
            <a:extLst>
              <a:ext uri="{FF2B5EF4-FFF2-40B4-BE49-F238E27FC236}">
                <a16:creationId xmlns:a16="http://schemas.microsoft.com/office/drawing/2014/main" id="{38B4ED7A-C2FA-41B9-B763-2CE2BD752A25}"/>
              </a:ext>
            </a:extLst>
          </p:cNvPr>
          <p:cNvSpPr txBox="1"/>
          <p:nvPr/>
        </p:nvSpPr>
        <p:spPr>
          <a:xfrm>
            <a:off x="5079880" y="4910644"/>
            <a:ext cx="6273919" cy="1200329"/>
          </a:xfrm>
          <a:prstGeom prst="rect">
            <a:avLst/>
          </a:prstGeom>
          <a:noFill/>
        </p:spPr>
        <p:txBody>
          <a:bodyPr wrap="square" rtlCol="0">
            <a:spAutoFit/>
          </a:bodyPr>
          <a:lstStyle/>
          <a:p>
            <a:r>
              <a:rPr lang="en-US" sz="2400" dirty="0"/>
              <a:t>To do this, we set the sum the forces in the X-direction equal to zero and set the sum of the forces in the Y-direction to zero…</a:t>
            </a:r>
          </a:p>
        </p:txBody>
      </p:sp>
      <p:sp>
        <p:nvSpPr>
          <p:cNvPr id="19" name="Oval 18">
            <a:extLst>
              <a:ext uri="{FF2B5EF4-FFF2-40B4-BE49-F238E27FC236}">
                <a16:creationId xmlns:a16="http://schemas.microsoft.com/office/drawing/2014/main" id="{EF4F89EE-57A8-4A6B-9BBC-EEFEF4FA7A60}"/>
              </a:ext>
            </a:extLst>
          </p:cNvPr>
          <p:cNvSpPr/>
          <p:nvPr/>
        </p:nvSpPr>
        <p:spPr>
          <a:xfrm>
            <a:off x="5345853" y="1420836"/>
            <a:ext cx="1470273" cy="15393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8722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fade">
                                      <p:cBhvr>
                                        <p:cTn id="1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0932164-ADCA-4B70-9E40-0DC91DCC31C0}"/>
              </a:ext>
            </a:extLst>
          </p:cNvPr>
          <p:cNvSpPr/>
          <p:nvPr/>
        </p:nvSpPr>
        <p:spPr>
          <a:xfrm>
            <a:off x="1237952" y="2405578"/>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D05E407B-4B6B-4D7D-9E88-0E9C65F3F804}"/>
              </a:ext>
            </a:extLst>
          </p:cNvPr>
          <p:cNvCxnSpPr>
            <a:cxnSpLocks/>
          </p:cNvCxnSpPr>
          <p:nvPr/>
        </p:nvCxnSpPr>
        <p:spPr>
          <a:xfrm flipV="1">
            <a:off x="1404423" y="2810025"/>
            <a:ext cx="0" cy="69188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3A5AD0F-890F-4DA5-9B76-BA663707ABA0}"/>
              </a:ext>
            </a:extLst>
          </p:cNvPr>
          <p:cNvSpPr txBox="1"/>
          <p:nvPr/>
        </p:nvSpPr>
        <p:spPr>
          <a:xfrm>
            <a:off x="887435" y="3620200"/>
            <a:ext cx="1062111" cy="461665"/>
          </a:xfrm>
          <a:prstGeom prst="rect">
            <a:avLst/>
          </a:prstGeom>
          <a:noFill/>
        </p:spPr>
        <p:txBody>
          <a:bodyPr wrap="square" rtlCol="0">
            <a:spAutoFit/>
          </a:bodyPr>
          <a:lstStyle/>
          <a:p>
            <a:pPr algn="ctr"/>
            <a:r>
              <a:rPr lang="en-US" sz="2400" dirty="0">
                <a:solidFill>
                  <a:srgbClr val="00B050"/>
                </a:solidFill>
              </a:rPr>
              <a:t>1.0 </a:t>
            </a:r>
            <a:r>
              <a:rPr lang="en-US" sz="2400" dirty="0" err="1">
                <a:solidFill>
                  <a:srgbClr val="00B050"/>
                </a:solidFill>
              </a:rPr>
              <a:t>Lb</a:t>
            </a:r>
            <a:r>
              <a:rPr lang="en-US" sz="2400" dirty="0">
                <a:solidFill>
                  <a:srgbClr val="00B050"/>
                </a:solidFill>
              </a:rPr>
              <a:t> </a:t>
            </a:r>
          </a:p>
        </p:txBody>
      </p:sp>
      <p:cxnSp>
        <p:nvCxnSpPr>
          <p:cNvPr id="5" name="Straight Arrow Connector 4">
            <a:extLst>
              <a:ext uri="{FF2B5EF4-FFF2-40B4-BE49-F238E27FC236}">
                <a16:creationId xmlns:a16="http://schemas.microsoft.com/office/drawing/2014/main" id="{73CA6198-FB7E-4A65-843B-C71157EC6CC4}"/>
              </a:ext>
            </a:extLst>
          </p:cNvPr>
          <p:cNvCxnSpPr>
            <a:cxnSpLocks/>
          </p:cNvCxnSpPr>
          <p:nvPr/>
        </p:nvCxnSpPr>
        <p:spPr>
          <a:xfrm flipH="1">
            <a:off x="1533373" y="1364569"/>
            <a:ext cx="1167619" cy="1055077"/>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3BB8471-5559-4CDD-B52E-454A3F8DE314}"/>
              </a:ext>
            </a:extLst>
          </p:cNvPr>
          <p:cNvCxnSpPr>
            <a:cxnSpLocks/>
          </p:cNvCxnSpPr>
          <p:nvPr/>
        </p:nvCxnSpPr>
        <p:spPr>
          <a:xfrm>
            <a:off x="1410285" y="1303832"/>
            <a:ext cx="0" cy="1048992"/>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C89AA16-D415-4DE6-8A1F-65EDCF0021A3}"/>
              </a:ext>
            </a:extLst>
          </p:cNvPr>
          <p:cNvCxnSpPr/>
          <p:nvPr/>
        </p:nvCxnSpPr>
        <p:spPr>
          <a:xfrm>
            <a:off x="1418491" y="1303832"/>
            <a:ext cx="1324705"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15E127E-5C6B-4C3B-8A03-24EBF6601626}"/>
              </a:ext>
            </a:extLst>
          </p:cNvPr>
          <p:cNvSpPr txBox="1"/>
          <p:nvPr/>
        </p:nvSpPr>
        <p:spPr>
          <a:xfrm>
            <a:off x="3657601" y="949793"/>
            <a:ext cx="7385538" cy="461665"/>
          </a:xfrm>
          <a:prstGeom prst="rect">
            <a:avLst/>
          </a:prstGeom>
          <a:noFill/>
        </p:spPr>
        <p:txBody>
          <a:bodyPr wrap="square" rtlCol="0">
            <a:spAutoFit/>
          </a:bodyPr>
          <a:lstStyle/>
          <a:p>
            <a:r>
              <a:rPr lang="en-US" sz="2400" dirty="0"/>
              <a:t>The </a:t>
            </a:r>
            <a:r>
              <a:rPr lang="en-US" sz="2400" dirty="0">
                <a:solidFill>
                  <a:srgbClr val="00B050"/>
                </a:solidFill>
              </a:rPr>
              <a:t>1.0 </a:t>
            </a:r>
            <a:r>
              <a:rPr lang="en-US" sz="2400" dirty="0" err="1">
                <a:solidFill>
                  <a:srgbClr val="00B050"/>
                </a:solidFill>
              </a:rPr>
              <a:t>lb</a:t>
            </a:r>
            <a:r>
              <a:rPr lang="en-US" sz="2400" dirty="0">
                <a:solidFill>
                  <a:srgbClr val="00B050"/>
                </a:solidFill>
              </a:rPr>
              <a:t> </a:t>
            </a:r>
            <a:r>
              <a:rPr lang="en-US" sz="2400" dirty="0"/>
              <a:t>supporting force is known from the system FBD.</a:t>
            </a:r>
          </a:p>
        </p:txBody>
      </p:sp>
      <p:sp>
        <p:nvSpPr>
          <p:cNvPr id="23" name="TextBox 22">
            <a:extLst>
              <a:ext uri="{FF2B5EF4-FFF2-40B4-BE49-F238E27FC236}">
                <a16:creationId xmlns:a16="http://schemas.microsoft.com/office/drawing/2014/main" id="{54404D48-95EC-422D-B25D-67C39D9E85B0}"/>
              </a:ext>
            </a:extLst>
          </p:cNvPr>
          <p:cNvSpPr txBox="1"/>
          <p:nvPr/>
        </p:nvSpPr>
        <p:spPr>
          <a:xfrm>
            <a:off x="3657601" y="1683658"/>
            <a:ext cx="7385538" cy="461665"/>
          </a:xfrm>
          <a:prstGeom prst="rect">
            <a:avLst/>
          </a:prstGeom>
          <a:noFill/>
        </p:spPr>
        <p:txBody>
          <a:bodyPr wrap="square" rtlCol="0">
            <a:spAutoFit/>
          </a:bodyPr>
          <a:lstStyle/>
          <a:p>
            <a:r>
              <a:rPr lang="en-US" sz="2400" dirty="0"/>
              <a:t>Sum the Forces in the </a:t>
            </a:r>
            <a:r>
              <a:rPr lang="en-US" sz="2400" b="1" dirty="0"/>
              <a:t>Y-direction</a:t>
            </a:r>
            <a:r>
              <a:rPr lang="en-US" sz="2400" dirty="0"/>
              <a:t> ( ∑ </a:t>
            </a:r>
            <a:r>
              <a:rPr lang="en-US" sz="2400" dirty="0" err="1"/>
              <a:t>F</a:t>
            </a:r>
            <a:r>
              <a:rPr lang="en-US" sz="2400" baseline="-25000" dirty="0" err="1"/>
              <a:t>y</a:t>
            </a:r>
            <a:r>
              <a:rPr lang="en-US" sz="2400" dirty="0"/>
              <a:t> ):</a:t>
            </a:r>
          </a:p>
        </p:txBody>
      </p:sp>
      <p:sp>
        <p:nvSpPr>
          <p:cNvPr id="24" name="TextBox 23">
            <a:extLst>
              <a:ext uri="{FF2B5EF4-FFF2-40B4-BE49-F238E27FC236}">
                <a16:creationId xmlns:a16="http://schemas.microsoft.com/office/drawing/2014/main" id="{2B5648C2-A0AA-44B6-87CF-C0679119499B}"/>
              </a:ext>
            </a:extLst>
          </p:cNvPr>
          <p:cNvSpPr txBox="1"/>
          <p:nvPr/>
        </p:nvSpPr>
        <p:spPr>
          <a:xfrm>
            <a:off x="3657601" y="2334285"/>
            <a:ext cx="5683347"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00B050"/>
                </a:solidFill>
              </a:rPr>
              <a:t>+ 1.0 </a:t>
            </a:r>
            <a:r>
              <a:rPr lang="en-US" sz="2400" dirty="0"/>
              <a:t>)  +   ( -  </a:t>
            </a:r>
            <a:r>
              <a:rPr lang="en-US" sz="2400" dirty="0">
                <a:solidFill>
                  <a:srgbClr val="7030A0"/>
                </a:solidFill>
              </a:rPr>
              <a:t>F</a:t>
            </a:r>
            <a:r>
              <a:rPr lang="en-US" sz="2400" baseline="-25000" dirty="0">
                <a:solidFill>
                  <a:srgbClr val="7030A0"/>
                </a:solidFill>
              </a:rPr>
              <a:t>AB</a:t>
            </a:r>
            <a:r>
              <a:rPr lang="en-US" sz="2400" dirty="0"/>
              <a:t> </a:t>
            </a:r>
            <a:r>
              <a:rPr lang="en-US" sz="2400" dirty="0">
                <a:solidFill>
                  <a:srgbClr val="7030A0"/>
                </a:solidFill>
              </a:rPr>
              <a:t>* Sin (45) </a:t>
            </a:r>
            <a:r>
              <a:rPr lang="en-US" sz="2400" dirty="0"/>
              <a:t>)   =   0 </a:t>
            </a:r>
          </a:p>
        </p:txBody>
      </p:sp>
      <p:sp>
        <p:nvSpPr>
          <p:cNvPr id="25" name="Rectangle 24">
            <a:extLst>
              <a:ext uri="{FF2B5EF4-FFF2-40B4-BE49-F238E27FC236}">
                <a16:creationId xmlns:a16="http://schemas.microsoft.com/office/drawing/2014/main" id="{36C57085-06BD-4A69-A243-850929FC912C}"/>
              </a:ext>
            </a:extLst>
          </p:cNvPr>
          <p:cNvSpPr/>
          <p:nvPr/>
        </p:nvSpPr>
        <p:spPr>
          <a:xfrm rot="16200000">
            <a:off x="145174" y="1672846"/>
            <a:ext cx="1609608" cy="369332"/>
          </a:xfrm>
          <a:prstGeom prst="rect">
            <a:avLst/>
          </a:prstGeom>
        </p:spPr>
        <p:txBody>
          <a:bodyPr wrap="none">
            <a:spAutoFit/>
          </a:bodyPr>
          <a:lstStyle/>
          <a:p>
            <a:r>
              <a:rPr lang="en-US" dirty="0">
                <a:solidFill>
                  <a:srgbClr val="7030A0"/>
                </a:solidFill>
              </a:rPr>
              <a:t>-  F</a:t>
            </a:r>
            <a:r>
              <a:rPr lang="en-US" baseline="-25000" dirty="0">
                <a:solidFill>
                  <a:srgbClr val="7030A0"/>
                </a:solidFill>
              </a:rPr>
              <a:t>AB</a:t>
            </a:r>
            <a:r>
              <a:rPr lang="en-US" dirty="0">
                <a:solidFill>
                  <a:srgbClr val="7030A0"/>
                </a:solidFill>
              </a:rPr>
              <a:t> * Sin (45) </a:t>
            </a:r>
          </a:p>
        </p:txBody>
      </p:sp>
      <p:sp>
        <p:nvSpPr>
          <p:cNvPr id="26" name="Rectangle 25">
            <a:extLst>
              <a:ext uri="{FF2B5EF4-FFF2-40B4-BE49-F238E27FC236}">
                <a16:creationId xmlns:a16="http://schemas.microsoft.com/office/drawing/2014/main" id="{779B5463-15D7-4A05-BDE2-18D279E3FE58}"/>
              </a:ext>
            </a:extLst>
          </p:cNvPr>
          <p:cNvSpPr/>
          <p:nvPr/>
        </p:nvSpPr>
        <p:spPr>
          <a:xfrm>
            <a:off x="2743196" y="994567"/>
            <a:ext cx="608180"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a:t>
            </a:r>
            <a:r>
              <a:rPr lang="en-US" sz="2400" dirty="0">
                <a:solidFill>
                  <a:srgbClr val="7030A0"/>
                </a:solidFill>
              </a:rPr>
              <a:t> </a:t>
            </a:r>
          </a:p>
        </p:txBody>
      </p:sp>
      <p:sp>
        <p:nvSpPr>
          <p:cNvPr id="27" name="TextBox 26">
            <a:extLst>
              <a:ext uri="{FF2B5EF4-FFF2-40B4-BE49-F238E27FC236}">
                <a16:creationId xmlns:a16="http://schemas.microsoft.com/office/drawing/2014/main" id="{9A261EB5-E149-47F4-BBE3-7B44B0F7058C}"/>
              </a:ext>
            </a:extLst>
          </p:cNvPr>
          <p:cNvSpPr txBox="1"/>
          <p:nvPr/>
        </p:nvSpPr>
        <p:spPr>
          <a:xfrm>
            <a:off x="1410285" y="1807034"/>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8" name="TextBox 27">
            <a:extLst>
              <a:ext uri="{FF2B5EF4-FFF2-40B4-BE49-F238E27FC236}">
                <a16:creationId xmlns:a16="http://schemas.microsoft.com/office/drawing/2014/main" id="{A1B4DEF5-4887-4D80-8539-8F9DF4ABAC64}"/>
              </a:ext>
            </a:extLst>
          </p:cNvPr>
          <p:cNvSpPr txBox="1"/>
          <p:nvPr/>
        </p:nvSpPr>
        <p:spPr>
          <a:xfrm>
            <a:off x="1809014" y="2171954"/>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9" name="TextBox 28">
            <a:extLst>
              <a:ext uri="{FF2B5EF4-FFF2-40B4-BE49-F238E27FC236}">
                <a16:creationId xmlns:a16="http://schemas.microsoft.com/office/drawing/2014/main" id="{373E09FC-8D25-4812-A3E0-C96018A2B1B1}"/>
              </a:ext>
            </a:extLst>
          </p:cNvPr>
          <p:cNvSpPr txBox="1"/>
          <p:nvPr/>
        </p:nvSpPr>
        <p:spPr>
          <a:xfrm>
            <a:off x="1995901" y="1365436"/>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30" name="TextBox 29">
            <a:extLst>
              <a:ext uri="{FF2B5EF4-FFF2-40B4-BE49-F238E27FC236}">
                <a16:creationId xmlns:a16="http://schemas.microsoft.com/office/drawing/2014/main" id="{164C7756-8633-47FE-B85B-1D308813A1EE}"/>
              </a:ext>
            </a:extLst>
          </p:cNvPr>
          <p:cNvSpPr txBox="1"/>
          <p:nvPr/>
        </p:nvSpPr>
        <p:spPr>
          <a:xfrm>
            <a:off x="2239487" y="1667781"/>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31" name="TextBox 30">
            <a:extLst>
              <a:ext uri="{FF2B5EF4-FFF2-40B4-BE49-F238E27FC236}">
                <a16:creationId xmlns:a16="http://schemas.microsoft.com/office/drawing/2014/main" id="{F1E0577A-38A7-4D5D-A930-F5AA0CB4318B}"/>
              </a:ext>
            </a:extLst>
          </p:cNvPr>
          <p:cNvSpPr txBox="1"/>
          <p:nvPr/>
        </p:nvSpPr>
        <p:spPr>
          <a:xfrm>
            <a:off x="3657601" y="2902738"/>
            <a:ext cx="5683347"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00B050"/>
                </a:solidFill>
              </a:rPr>
              <a:t>+ 1.0 </a:t>
            </a:r>
            <a:r>
              <a:rPr lang="en-US" sz="2400" dirty="0"/>
              <a:t>)  +   ( -  </a:t>
            </a:r>
            <a:r>
              <a:rPr lang="en-US" sz="2400" dirty="0">
                <a:solidFill>
                  <a:srgbClr val="7030A0"/>
                </a:solidFill>
              </a:rPr>
              <a:t>F</a:t>
            </a:r>
            <a:r>
              <a:rPr lang="en-US" sz="2400" baseline="-25000" dirty="0">
                <a:solidFill>
                  <a:srgbClr val="7030A0"/>
                </a:solidFill>
              </a:rPr>
              <a:t>AB</a:t>
            </a:r>
            <a:r>
              <a:rPr lang="en-US" sz="2400" dirty="0"/>
              <a:t> </a:t>
            </a:r>
            <a:r>
              <a:rPr lang="en-US" sz="2400" dirty="0">
                <a:solidFill>
                  <a:srgbClr val="7030A0"/>
                </a:solidFill>
              </a:rPr>
              <a:t>* 0.707 </a:t>
            </a:r>
            <a:r>
              <a:rPr lang="en-US" sz="2400" dirty="0"/>
              <a:t>)   =   0 </a:t>
            </a:r>
          </a:p>
        </p:txBody>
      </p:sp>
      <p:sp>
        <p:nvSpPr>
          <p:cNvPr id="32" name="TextBox 31">
            <a:extLst>
              <a:ext uri="{FF2B5EF4-FFF2-40B4-BE49-F238E27FC236}">
                <a16:creationId xmlns:a16="http://schemas.microsoft.com/office/drawing/2014/main" id="{4C7A7193-E7B6-4624-BE73-0EA6E83BB557}"/>
              </a:ext>
            </a:extLst>
          </p:cNvPr>
          <p:cNvSpPr txBox="1"/>
          <p:nvPr/>
        </p:nvSpPr>
        <p:spPr>
          <a:xfrm>
            <a:off x="3657601" y="3445289"/>
            <a:ext cx="5683347" cy="461665"/>
          </a:xfrm>
          <a:prstGeom prst="rect">
            <a:avLst/>
          </a:prstGeom>
          <a:noFill/>
        </p:spPr>
        <p:txBody>
          <a:bodyPr wrap="square" rtlCol="0">
            <a:spAutoFit/>
          </a:bodyPr>
          <a:lstStyle/>
          <a:p>
            <a:r>
              <a:rPr lang="en-US" sz="2400" dirty="0"/>
              <a:t> </a:t>
            </a:r>
            <a:r>
              <a:rPr lang="en-US" sz="2400" dirty="0">
                <a:solidFill>
                  <a:srgbClr val="00B050"/>
                </a:solidFill>
              </a:rPr>
              <a:t>+ 1.0   </a:t>
            </a:r>
            <a:r>
              <a:rPr lang="en-US" sz="2400" dirty="0"/>
              <a:t>=    </a:t>
            </a:r>
            <a:r>
              <a:rPr lang="en-US" sz="2400" dirty="0">
                <a:solidFill>
                  <a:srgbClr val="7030A0"/>
                </a:solidFill>
              </a:rPr>
              <a:t>F</a:t>
            </a:r>
            <a:r>
              <a:rPr lang="en-US" sz="2400" baseline="-25000" dirty="0">
                <a:solidFill>
                  <a:srgbClr val="7030A0"/>
                </a:solidFill>
              </a:rPr>
              <a:t>AB</a:t>
            </a:r>
            <a:r>
              <a:rPr lang="en-US" sz="2400" dirty="0">
                <a:solidFill>
                  <a:srgbClr val="7030A0"/>
                </a:solidFill>
              </a:rPr>
              <a:t> * 0.707 </a:t>
            </a:r>
          </a:p>
        </p:txBody>
      </p:sp>
      <p:sp>
        <p:nvSpPr>
          <p:cNvPr id="33" name="TextBox 32">
            <a:extLst>
              <a:ext uri="{FF2B5EF4-FFF2-40B4-BE49-F238E27FC236}">
                <a16:creationId xmlns:a16="http://schemas.microsoft.com/office/drawing/2014/main" id="{FBDEEDFB-0BFD-4A7A-86DF-3ED53D80914E}"/>
              </a:ext>
            </a:extLst>
          </p:cNvPr>
          <p:cNvSpPr txBox="1"/>
          <p:nvPr/>
        </p:nvSpPr>
        <p:spPr>
          <a:xfrm>
            <a:off x="3657598" y="4489941"/>
            <a:ext cx="5683347" cy="461665"/>
          </a:xfrm>
          <a:prstGeom prst="rect">
            <a:avLst/>
          </a:prstGeom>
          <a:noFill/>
        </p:spPr>
        <p:txBody>
          <a:bodyPr wrap="square" rtlCol="0">
            <a:spAutoFit/>
          </a:bodyPr>
          <a:lstStyle/>
          <a:p>
            <a:r>
              <a:rPr lang="en-US" sz="2400" b="1" dirty="0">
                <a:solidFill>
                  <a:srgbClr val="7030A0"/>
                </a:solidFill>
              </a:rPr>
              <a:t>F</a:t>
            </a:r>
            <a:r>
              <a:rPr lang="en-US" sz="2400" b="1" baseline="-25000" dirty="0">
                <a:solidFill>
                  <a:srgbClr val="7030A0"/>
                </a:solidFill>
              </a:rPr>
              <a:t>AB</a:t>
            </a:r>
            <a:r>
              <a:rPr lang="en-US" sz="2400" b="1" dirty="0">
                <a:solidFill>
                  <a:srgbClr val="7030A0"/>
                </a:solidFill>
              </a:rPr>
              <a:t>  </a:t>
            </a:r>
            <a:r>
              <a:rPr lang="en-US" sz="2400" b="1" dirty="0"/>
              <a:t> </a:t>
            </a:r>
            <a:r>
              <a:rPr lang="en-US" sz="2400" dirty="0"/>
              <a:t>=</a:t>
            </a:r>
            <a:r>
              <a:rPr lang="en-US" sz="2400" b="1" dirty="0"/>
              <a:t>   </a:t>
            </a:r>
            <a:r>
              <a:rPr lang="en-US" sz="2400" b="1" dirty="0">
                <a:solidFill>
                  <a:srgbClr val="7030A0"/>
                </a:solidFill>
              </a:rPr>
              <a:t>1.41 </a:t>
            </a:r>
            <a:r>
              <a:rPr lang="en-US" sz="2400" b="1" dirty="0" err="1">
                <a:solidFill>
                  <a:srgbClr val="7030A0"/>
                </a:solidFill>
              </a:rPr>
              <a:t>lbs</a:t>
            </a:r>
            <a:r>
              <a:rPr lang="en-US" sz="2400" b="1" dirty="0">
                <a:solidFill>
                  <a:srgbClr val="7030A0"/>
                </a:solidFill>
              </a:rPr>
              <a:t> </a:t>
            </a:r>
          </a:p>
        </p:txBody>
      </p:sp>
      <p:sp>
        <p:nvSpPr>
          <p:cNvPr id="34" name="TextBox 33">
            <a:extLst>
              <a:ext uri="{FF2B5EF4-FFF2-40B4-BE49-F238E27FC236}">
                <a16:creationId xmlns:a16="http://schemas.microsoft.com/office/drawing/2014/main" id="{E145545B-40EE-47DC-B28D-0572EAC491FE}"/>
              </a:ext>
            </a:extLst>
          </p:cNvPr>
          <p:cNvSpPr txBox="1"/>
          <p:nvPr/>
        </p:nvSpPr>
        <p:spPr>
          <a:xfrm>
            <a:off x="1167622" y="5146196"/>
            <a:ext cx="9875517" cy="1200329"/>
          </a:xfrm>
          <a:prstGeom prst="rect">
            <a:avLst/>
          </a:prstGeom>
          <a:noFill/>
        </p:spPr>
        <p:txBody>
          <a:bodyPr wrap="square" rtlCol="0">
            <a:spAutoFit/>
          </a:bodyPr>
          <a:lstStyle/>
          <a:p>
            <a:r>
              <a:rPr lang="en-US" sz="2400" dirty="0"/>
              <a:t>The direction of the </a:t>
            </a:r>
            <a:r>
              <a:rPr lang="en-US" sz="2400" b="1" dirty="0">
                <a:solidFill>
                  <a:srgbClr val="7030A0"/>
                </a:solidFill>
              </a:rPr>
              <a:t>F</a:t>
            </a:r>
            <a:r>
              <a:rPr lang="en-US" sz="2400" b="1" baseline="-25000" dirty="0">
                <a:solidFill>
                  <a:srgbClr val="7030A0"/>
                </a:solidFill>
              </a:rPr>
              <a:t>AB</a:t>
            </a:r>
            <a:r>
              <a:rPr lang="en-US" sz="2400" dirty="0"/>
              <a:t> force vector was assumed.  Since the mathematics generated a positive (+) </a:t>
            </a:r>
            <a:r>
              <a:rPr lang="en-US" sz="2400" b="1" dirty="0">
                <a:solidFill>
                  <a:srgbClr val="7030A0"/>
                </a:solidFill>
              </a:rPr>
              <a:t>F</a:t>
            </a:r>
            <a:r>
              <a:rPr lang="en-US" sz="2400" b="1" baseline="-25000" dirty="0">
                <a:solidFill>
                  <a:srgbClr val="7030A0"/>
                </a:solidFill>
              </a:rPr>
              <a:t>AB</a:t>
            </a:r>
            <a:r>
              <a:rPr lang="en-US" sz="2400" dirty="0"/>
              <a:t> the assumed direction was correct.  Had the result been negative we would have had to reverse the direction of the </a:t>
            </a:r>
            <a:r>
              <a:rPr lang="en-US" sz="2400" b="1" dirty="0">
                <a:solidFill>
                  <a:srgbClr val="7030A0"/>
                </a:solidFill>
              </a:rPr>
              <a:t>F</a:t>
            </a:r>
            <a:r>
              <a:rPr lang="en-US" sz="2400" b="1" baseline="-25000" dirty="0">
                <a:solidFill>
                  <a:srgbClr val="7030A0"/>
                </a:solidFill>
              </a:rPr>
              <a:t>AB</a:t>
            </a:r>
            <a:r>
              <a:rPr lang="en-US" sz="2400" dirty="0"/>
              <a:t> arrow…</a:t>
            </a:r>
          </a:p>
        </p:txBody>
      </p:sp>
      <p:sp>
        <p:nvSpPr>
          <p:cNvPr id="35" name="TextBox 34">
            <a:extLst>
              <a:ext uri="{FF2B5EF4-FFF2-40B4-BE49-F238E27FC236}">
                <a16:creationId xmlns:a16="http://schemas.microsoft.com/office/drawing/2014/main" id="{C8C1F12E-9ED5-4834-924D-E1DD6A87A2A6}"/>
              </a:ext>
            </a:extLst>
          </p:cNvPr>
          <p:cNvSpPr txBox="1"/>
          <p:nvPr/>
        </p:nvSpPr>
        <p:spPr>
          <a:xfrm>
            <a:off x="853193" y="2671267"/>
            <a:ext cx="443129" cy="461665"/>
          </a:xfrm>
          <a:prstGeom prst="rect">
            <a:avLst/>
          </a:prstGeom>
          <a:noFill/>
        </p:spPr>
        <p:txBody>
          <a:bodyPr wrap="square" rtlCol="0">
            <a:spAutoFit/>
          </a:bodyPr>
          <a:lstStyle/>
          <a:p>
            <a:r>
              <a:rPr lang="en-US" sz="2400" b="1" dirty="0"/>
              <a:t>A</a:t>
            </a:r>
          </a:p>
        </p:txBody>
      </p:sp>
      <p:sp>
        <p:nvSpPr>
          <p:cNvPr id="36" name="TextBox 35">
            <a:extLst>
              <a:ext uri="{FF2B5EF4-FFF2-40B4-BE49-F238E27FC236}">
                <a16:creationId xmlns:a16="http://schemas.microsoft.com/office/drawing/2014/main" id="{9F5A7841-7F50-4865-937E-D675FC4894EA}"/>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A</a:t>
            </a:r>
          </a:p>
        </p:txBody>
      </p:sp>
      <p:sp>
        <p:nvSpPr>
          <p:cNvPr id="37" name="Slide Number Placeholder 36">
            <a:extLst>
              <a:ext uri="{FF2B5EF4-FFF2-40B4-BE49-F238E27FC236}">
                <a16:creationId xmlns:a16="http://schemas.microsoft.com/office/drawing/2014/main" id="{08E039DC-BE7C-448A-AEF0-F601BC28F47B}"/>
              </a:ext>
            </a:extLst>
          </p:cNvPr>
          <p:cNvSpPr>
            <a:spLocks noGrp="1"/>
          </p:cNvSpPr>
          <p:nvPr>
            <p:ph type="sldNum" sz="quarter" idx="12"/>
          </p:nvPr>
        </p:nvSpPr>
        <p:spPr/>
        <p:txBody>
          <a:bodyPr/>
          <a:lstStyle/>
          <a:p>
            <a:fld id="{DF95B5A6-D793-4AED-B3D4-E74EACBE5324}" type="slidenum">
              <a:rPr lang="en-US" smtClean="0"/>
              <a:t>14</a:t>
            </a:fld>
            <a:endParaRPr lang="en-US"/>
          </a:p>
        </p:txBody>
      </p:sp>
      <p:sp>
        <p:nvSpPr>
          <p:cNvPr id="38" name="TextBox 37">
            <a:extLst>
              <a:ext uri="{FF2B5EF4-FFF2-40B4-BE49-F238E27FC236}">
                <a16:creationId xmlns:a16="http://schemas.microsoft.com/office/drawing/2014/main" id="{2B6D81BB-D9A6-46E9-A375-54E552BA0E00}"/>
              </a:ext>
            </a:extLst>
          </p:cNvPr>
          <p:cNvSpPr txBox="1"/>
          <p:nvPr/>
        </p:nvSpPr>
        <p:spPr>
          <a:xfrm>
            <a:off x="3657599" y="3947390"/>
            <a:ext cx="5683347" cy="461665"/>
          </a:xfrm>
          <a:prstGeom prst="rect">
            <a:avLst/>
          </a:prstGeom>
          <a:noFill/>
        </p:spPr>
        <p:txBody>
          <a:bodyPr wrap="square" rtlCol="0">
            <a:spAutoFit/>
          </a:bodyPr>
          <a:lstStyle/>
          <a:p>
            <a:r>
              <a:rPr lang="en-US" sz="2400" b="1" dirty="0">
                <a:solidFill>
                  <a:srgbClr val="7030A0"/>
                </a:solidFill>
              </a:rPr>
              <a:t>F</a:t>
            </a:r>
            <a:r>
              <a:rPr lang="en-US" sz="2400" b="1" baseline="-25000" dirty="0">
                <a:solidFill>
                  <a:srgbClr val="7030A0"/>
                </a:solidFill>
              </a:rPr>
              <a:t>AB</a:t>
            </a:r>
            <a:r>
              <a:rPr lang="en-US" sz="2400" dirty="0">
                <a:solidFill>
                  <a:srgbClr val="7030A0"/>
                </a:solidFill>
              </a:rPr>
              <a:t>   </a:t>
            </a:r>
            <a:r>
              <a:rPr lang="en-US" sz="2400" dirty="0"/>
              <a:t>=</a:t>
            </a:r>
            <a:r>
              <a:rPr lang="en-US" sz="2400" dirty="0">
                <a:solidFill>
                  <a:srgbClr val="7030A0"/>
                </a:solidFill>
              </a:rPr>
              <a:t> </a:t>
            </a:r>
            <a:r>
              <a:rPr lang="en-US" sz="2400" dirty="0">
                <a:solidFill>
                  <a:srgbClr val="00B050"/>
                </a:solidFill>
              </a:rPr>
              <a:t>+ 1.0 </a:t>
            </a:r>
            <a:r>
              <a:rPr lang="en-US" sz="2400" dirty="0"/>
              <a:t>/</a:t>
            </a:r>
            <a:r>
              <a:rPr lang="en-US" sz="2400" dirty="0">
                <a:solidFill>
                  <a:srgbClr val="7030A0"/>
                </a:solidFill>
              </a:rPr>
              <a:t> 0.707 </a:t>
            </a:r>
          </a:p>
        </p:txBody>
      </p:sp>
    </p:spTree>
    <p:extLst>
      <p:ext uri="{BB962C8B-B14F-4D97-AF65-F5344CB8AC3E}">
        <p14:creationId xmlns:p14="http://schemas.microsoft.com/office/powerpoint/2010/main" val="276016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0932164-ADCA-4B70-9E40-0DC91DCC31C0}"/>
              </a:ext>
            </a:extLst>
          </p:cNvPr>
          <p:cNvSpPr/>
          <p:nvPr/>
        </p:nvSpPr>
        <p:spPr>
          <a:xfrm>
            <a:off x="1237952" y="2405576"/>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73CA6198-FB7E-4A65-843B-C71157EC6CC4}"/>
              </a:ext>
            </a:extLst>
          </p:cNvPr>
          <p:cNvCxnSpPr>
            <a:cxnSpLocks/>
          </p:cNvCxnSpPr>
          <p:nvPr/>
        </p:nvCxnSpPr>
        <p:spPr>
          <a:xfrm flipH="1">
            <a:off x="1533373" y="1364567"/>
            <a:ext cx="1167619" cy="1055077"/>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79652D3-85E8-4EAC-A216-6C3D85D08B46}"/>
              </a:ext>
            </a:extLst>
          </p:cNvPr>
          <p:cNvCxnSpPr>
            <a:cxnSpLocks/>
          </p:cNvCxnSpPr>
          <p:nvPr/>
        </p:nvCxnSpPr>
        <p:spPr>
          <a:xfrm flipH="1">
            <a:off x="1617782" y="2591975"/>
            <a:ext cx="1083210" cy="0"/>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6D05EF2-5900-4C30-BBEF-58BCDD289F03}"/>
              </a:ext>
            </a:extLst>
          </p:cNvPr>
          <p:cNvCxnSpPr>
            <a:cxnSpLocks/>
          </p:cNvCxnSpPr>
          <p:nvPr/>
        </p:nvCxnSpPr>
        <p:spPr>
          <a:xfrm flipV="1">
            <a:off x="2743196" y="1456230"/>
            <a:ext cx="0" cy="113574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15E127E-5C6B-4C3B-8A03-24EBF6601626}"/>
              </a:ext>
            </a:extLst>
          </p:cNvPr>
          <p:cNvSpPr txBox="1"/>
          <p:nvPr/>
        </p:nvSpPr>
        <p:spPr>
          <a:xfrm>
            <a:off x="3657600" y="949793"/>
            <a:ext cx="7523071" cy="461665"/>
          </a:xfrm>
          <a:prstGeom prst="rect">
            <a:avLst/>
          </a:prstGeom>
          <a:noFill/>
        </p:spPr>
        <p:txBody>
          <a:bodyPr wrap="square" rtlCol="0">
            <a:spAutoFit/>
          </a:bodyPr>
          <a:lstStyle/>
          <a:p>
            <a:r>
              <a:rPr lang="en-US" sz="2400" dirty="0"/>
              <a:t>Now we need to assess the horizontal (</a:t>
            </a:r>
            <a:r>
              <a:rPr lang="en-US" sz="2400" b="1" dirty="0"/>
              <a:t>X-direction</a:t>
            </a:r>
            <a:r>
              <a:rPr lang="en-US" sz="2400" dirty="0"/>
              <a:t>) forces:</a:t>
            </a:r>
          </a:p>
        </p:txBody>
      </p:sp>
      <p:sp>
        <p:nvSpPr>
          <p:cNvPr id="23" name="TextBox 22">
            <a:extLst>
              <a:ext uri="{FF2B5EF4-FFF2-40B4-BE49-F238E27FC236}">
                <a16:creationId xmlns:a16="http://schemas.microsoft.com/office/drawing/2014/main" id="{54404D48-95EC-422D-B25D-67C39D9E85B0}"/>
              </a:ext>
            </a:extLst>
          </p:cNvPr>
          <p:cNvSpPr txBox="1"/>
          <p:nvPr/>
        </p:nvSpPr>
        <p:spPr>
          <a:xfrm>
            <a:off x="3657601" y="1544175"/>
            <a:ext cx="5683343" cy="461665"/>
          </a:xfrm>
          <a:prstGeom prst="rect">
            <a:avLst/>
          </a:prstGeom>
          <a:noFill/>
        </p:spPr>
        <p:txBody>
          <a:bodyPr wrap="square" rtlCol="0">
            <a:spAutoFit/>
          </a:bodyPr>
          <a:lstStyle/>
          <a:p>
            <a:r>
              <a:rPr lang="en-US" sz="2400" dirty="0"/>
              <a:t>Sum the Forces in the </a:t>
            </a:r>
            <a:r>
              <a:rPr lang="en-US" sz="2400" b="1" dirty="0"/>
              <a:t>X-direction</a:t>
            </a:r>
            <a:r>
              <a:rPr lang="en-US" sz="2400" dirty="0"/>
              <a:t> ( ∑ F</a:t>
            </a:r>
            <a:r>
              <a:rPr lang="en-US" sz="2400" baseline="-25000" dirty="0"/>
              <a:t>X</a:t>
            </a:r>
            <a:r>
              <a:rPr lang="en-US" sz="2400" dirty="0"/>
              <a:t> )</a:t>
            </a:r>
          </a:p>
        </p:txBody>
      </p:sp>
      <p:sp>
        <p:nvSpPr>
          <p:cNvPr id="24" name="TextBox 23">
            <a:extLst>
              <a:ext uri="{FF2B5EF4-FFF2-40B4-BE49-F238E27FC236}">
                <a16:creationId xmlns:a16="http://schemas.microsoft.com/office/drawing/2014/main" id="{2B5648C2-A0AA-44B6-87CF-C0679119499B}"/>
              </a:ext>
            </a:extLst>
          </p:cNvPr>
          <p:cNvSpPr txBox="1"/>
          <p:nvPr/>
        </p:nvSpPr>
        <p:spPr>
          <a:xfrm>
            <a:off x="3657601" y="2194802"/>
            <a:ext cx="5683347"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 </a:t>
            </a:r>
            <a:r>
              <a:rPr lang="en-US" sz="2400" dirty="0">
                <a:solidFill>
                  <a:srgbClr val="0070C0"/>
                </a:solidFill>
              </a:rPr>
              <a:t>- F</a:t>
            </a:r>
            <a:r>
              <a:rPr lang="en-US" sz="2400" baseline="-25000" dirty="0">
                <a:solidFill>
                  <a:srgbClr val="0070C0"/>
                </a:solidFill>
              </a:rPr>
              <a:t>AC </a:t>
            </a:r>
            <a:r>
              <a:rPr lang="en-US" sz="2400" dirty="0"/>
              <a:t>)  +   ( </a:t>
            </a:r>
            <a:r>
              <a:rPr lang="en-US" sz="2400" dirty="0">
                <a:solidFill>
                  <a:srgbClr val="7030A0"/>
                </a:solidFill>
              </a:rPr>
              <a:t>- F</a:t>
            </a:r>
            <a:r>
              <a:rPr lang="en-US" sz="2400" baseline="-25000" dirty="0">
                <a:solidFill>
                  <a:srgbClr val="7030A0"/>
                </a:solidFill>
              </a:rPr>
              <a:t>AB</a:t>
            </a:r>
            <a:r>
              <a:rPr lang="en-US" sz="2400" dirty="0">
                <a:solidFill>
                  <a:srgbClr val="7030A0"/>
                </a:solidFill>
              </a:rPr>
              <a:t> * Sin (45) </a:t>
            </a:r>
            <a:r>
              <a:rPr lang="en-US" sz="2400" dirty="0"/>
              <a:t>)   =   0 </a:t>
            </a:r>
          </a:p>
        </p:txBody>
      </p:sp>
      <p:sp>
        <p:nvSpPr>
          <p:cNvPr id="25" name="Rectangle 24">
            <a:extLst>
              <a:ext uri="{FF2B5EF4-FFF2-40B4-BE49-F238E27FC236}">
                <a16:creationId xmlns:a16="http://schemas.microsoft.com/office/drawing/2014/main" id="{36C57085-06BD-4A69-A243-850929FC912C}"/>
              </a:ext>
            </a:extLst>
          </p:cNvPr>
          <p:cNvSpPr/>
          <p:nvPr/>
        </p:nvSpPr>
        <p:spPr>
          <a:xfrm>
            <a:off x="1510740" y="3035241"/>
            <a:ext cx="1609608" cy="369332"/>
          </a:xfrm>
          <a:prstGeom prst="rect">
            <a:avLst/>
          </a:prstGeom>
        </p:spPr>
        <p:txBody>
          <a:bodyPr wrap="none">
            <a:spAutoFit/>
          </a:bodyPr>
          <a:lstStyle/>
          <a:p>
            <a:r>
              <a:rPr lang="en-US" dirty="0">
                <a:solidFill>
                  <a:srgbClr val="7030A0"/>
                </a:solidFill>
              </a:rPr>
              <a:t>- F</a:t>
            </a:r>
            <a:r>
              <a:rPr lang="en-US" baseline="-25000" dirty="0">
                <a:solidFill>
                  <a:srgbClr val="7030A0"/>
                </a:solidFill>
              </a:rPr>
              <a:t>AB</a:t>
            </a:r>
            <a:r>
              <a:rPr lang="en-US" dirty="0">
                <a:solidFill>
                  <a:srgbClr val="7030A0"/>
                </a:solidFill>
              </a:rPr>
              <a:t> * Sin (45) </a:t>
            </a:r>
          </a:p>
        </p:txBody>
      </p:sp>
      <p:sp>
        <p:nvSpPr>
          <p:cNvPr id="26" name="Rectangle 25">
            <a:extLst>
              <a:ext uri="{FF2B5EF4-FFF2-40B4-BE49-F238E27FC236}">
                <a16:creationId xmlns:a16="http://schemas.microsoft.com/office/drawing/2014/main" id="{779B5463-15D7-4A05-BDE2-18D279E3FE58}"/>
              </a:ext>
            </a:extLst>
          </p:cNvPr>
          <p:cNvSpPr/>
          <p:nvPr/>
        </p:nvSpPr>
        <p:spPr>
          <a:xfrm>
            <a:off x="2743196" y="994565"/>
            <a:ext cx="608180"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a:t>
            </a:r>
            <a:r>
              <a:rPr lang="en-US" sz="2400" dirty="0">
                <a:solidFill>
                  <a:srgbClr val="7030A0"/>
                </a:solidFill>
              </a:rPr>
              <a:t> </a:t>
            </a:r>
          </a:p>
        </p:txBody>
      </p:sp>
      <p:sp>
        <p:nvSpPr>
          <p:cNvPr id="28" name="TextBox 27">
            <a:extLst>
              <a:ext uri="{FF2B5EF4-FFF2-40B4-BE49-F238E27FC236}">
                <a16:creationId xmlns:a16="http://schemas.microsoft.com/office/drawing/2014/main" id="{A1B4DEF5-4887-4D80-8539-8F9DF4ABAC64}"/>
              </a:ext>
            </a:extLst>
          </p:cNvPr>
          <p:cNvSpPr txBox="1"/>
          <p:nvPr/>
        </p:nvSpPr>
        <p:spPr>
          <a:xfrm>
            <a:off x="1809014" y="2171952"/>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30" name="TextBox 29">
            <a:extLst>
              <a:ext uri="{FF2B5EF4-FFF2-40B4-BE49-F238E27FC236}">
                <a16:creationId xmlns:a16="http://schemas.microsoft.com/office/drawing/2014/main" id="{164C7756-8633-47FE-B85B-1D308813A1EE}"/>
              </a:ext>
            </a:extLst>
          </p:cNvPr>
          <p:cNvSpPr txBox="1"/>
          <p:nvPr/>
        </p:nvSpPr>
        <p:spPr>
          <a:xfrm>
            <a:off x="2239487" y="1667779"/>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31" name="TextBox 30">
            <a:extLst>
              <a:ext uri="{FF2B5EF4-FFF2-40B4-BE49-F238E27FC236}">
                <a16:creationId xmlns:a16="http://schemas.microsoft.com/office/drawing/2014/main" id="{F1E0577A-38A7-4D5D-A930-F5AA0CB4318B}"/>
              </a:ext>
            </a:extLst>
          </p:cNvPr>
          <p:cNvSpPr txBox="1"/>
          <p:nvPr/>
        </p:nvSpPr>
        <p:spPr>
          <a:xfrm>
            <a:off x="3657601" y="2763255"/>
            <a:ext cx="5683347"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a:t>
            </a:r>
            <a:r>
              <a:rPr lang="en-US" sz="2400" dirty="0">
                <a:solidFill>
                  <a:srgbClr val="0070C0"/>
                </a:solidFill>
              </a:rPr>
              <a:t>(- F</a:t>
            </a:r>
            <a:r>
              <a:rPr lang="en-US" sz="2400" baseline="-25000" dirty="0">
                <a:solidFill>
                  <a:srgbClr val="0070C0"/>
                </a:solidFill>
              </a:rPr>
              <a:t>AC</a:t>
            </a:r>
            <a:r>
              <a:rPr lang="en-US" sz="2400" dirty="0"/>
              <a:t> )  +   ( </a:t>
            </a:r>
            <a:r>
              <a:rPr lang="en-US" sz="2400" dirty="0">
                <a:solidFill>
                  <a:srgbClr val="7030A0"/>
                </a:solidFill>
              </a:rPr>
              <a:t>- F</a:t>
            </a:r>
            <a:r>
              <a:rPr lang="en-US" sz="2400" baseline="-25000" dirty="0">
                <a:solidFill>
                  <a:srgbClr val="7030A0"/>
                </a:solidFill>
              </a:rPr>
              <a:t>AB</a:t>
            </a:r>
            <a:r>
              <a:rPr lang="en-US" sz="2400" dirty="0">
                <a:solidFill>
                  <a:srgbClr val="7030A0"/>
                </a:solidFill>
              </a:rPr>
              <a:t> * 0.707 </a:t>
            </a:r>
            <a:r>
              <a:rPr lang="en-US" sz="2400" dirty="0"/>
              <a:t>)   =   0 </a:t>
            </a:r>
          </a:p>
        </p:txBody>
      </p:sp>
      <p:sp>
        <p:nvSpPr>
          <p:cNvPr id="32" name="TextBox 31">
            <a:extLst>
              <a:ext uri="{FF2B5EF4-FFF2-40B4-BE49-F238E27FC236}">
                <a16:creationId xmlns:a16="http://schemas.microsoft.com/office/drawing/2014/main" id="{4C7A7193-E7B6-4624-BE73-0EA6E83BB557}"/>
              </a:ext>
            </a:extLst>
          </p:cNvPr>
          <p:cNvSpPr txBox="1"/>
          <p:nvPr/>
        </p:nvSpPr>
        <p:spPr>
          <a:xfrm>
            <a:off x="3657601" y="3333942"/>
            <a:ext cx="5683347" cy="461665"/>
          </a:xfrm>
          <a:prstGeom prst="rect">
            <a:avLst/>
          </a:prstGeom>
          <a:noFill/>
        </p:spPr>
        <p:txBody>
          <a:bodyPr wrap="square" rtlCol="0">
            <a:spAutoFit/>
          </a:bodyPr>
          <a:lstStyle/>
          <a:p>
            <a:r>
              <a:rPr lang="en-US" sz="2400" dirty="0"/>
              <a:t>+ </a:t>
            </a:r>
            <a:r>
              <a:rPr lang="en-US" sz="2400" dirty="0">
                <a:solidFill>
                  <a:srgbClr val="0070C0"/>
                </a:solidFill>
              </a:rPr>
              <a:t>F</a:t>
            </a:r>
            <a:r>
              <a:rPr lang="en-US" sz="2400" baseline="-25000" dirty="0">
                <a:solidFill>
                  <a:srgbClr val="0070C0"/>
                </a:solidFill>
              </a:rPr>
              <a:t>AC</a:t>
            </a:r>
            <a:r>
              <a:rPr lang="en-US" sz="2400" dirty="0"/>
              <a:t>    =   - </a:t>
            </a:r>
            <a:r>
              <a:rPr lang="en-US" sz="2400" dirty="0">
                <a:solidFill>
                  <a:srgbClr val="7030A0"/>
                </a:solidFill>
              </a:rPr>
              <a:t>F</a:t>
            </a:r>
            <a:r>
              <a:rPr lang="en-US" sz="2400" baseline="-25000" dirty="0">
                <a:solidFill>
                  <a:srgbClr val="7030A0"/>
                </a:solidFill>
              </a:rPr>
              <a:t>AB</a:t>
            </a:r>
            <a:r>
              <a:rPr lang="en-US" sz="2400" dirty="0"/>
              <a:t> </a:t>
            </a:r>
            <a:r>
              <a:rPr lang="en-US" sz="2400" dirty="0">
                <a:solidFill>
                  <a:srgbClr val="7030A0"/>
                </a:solidFill>
              </a:rPr>
              <a:t>* 0.707 </a:t>
            </a:r>
          </a:p>
        </p:txBody>
      </p:sp>
      <p:sp>
        <p:nvSpPr>
          <p:cNvPr id="33" name="TextBox 32">
            <a:extLst>
              <a:ext uri="{FF2B5EF4-FFF2-40B4-BE49-F238E27FC236}">
                <a16:creationId xmlns:a16="http://schemas.microsoft.com/office/drawing/2014/main" id="{FBDEEDFB-0BFD-4A7A-86DF-3ED53D80914E}"/>
              </a:ext>
            </a:extLst>
          </p:cNvPr>
          <p:cNvSpPr txBox="1"/>
          <p:nvPr/>
        </p:nvSpPr>
        <p:spPr>
          <a:xfrm>
            <a:off x="3657601" y="4452664"/>
            <a:ext cx="5683347" cy="461665"/>
          </a:xfrm>
          <a:prstGeom prst="rect">
            <a:avLst/>
          </a:prstGeom>
          <a:noFill/>
        </p:spPr>
        <p:txBody>
          <a:bodyPr wrap="square" rtlCol="0">
            <a:spAutoFit/>
          </a:bodyPr>
          <a:lstStyle/>
          <a:p>
            <a:r>
              <a:rPr lang="en-US" sz="2400" b="1" dirty="0">
                <a:solidFill>
                  <a:srgbClr val="0070C0"/>
                </a:solidFill>
              </a:rPr>
              <a:t>F</a:t>
            </a:r>
            <a:r>
              <a:rPr lang="en-US" sz="2400" b="1" baseline="-25000" dirty="0">
                <a:solidFill>
                  <a:srgbClr val="0070C0"/>
                </a:solidFill>
              </a:rPr>
              <a:t>AC</a:t>
            </a:r>
            <a:r>
              <a:rPr lang="en-US" sz="2400" b="1" dirty="0">
                <a:solidFill>
                  <a:srgbClr val="0070C0"/>
                </a:solidFill>
              </a:rPr>
              <a:t> </a:t>
            </a:r>
            <a:r>
              <a:rPr lang="en-US" sz="2400" b="1" dirty="0">
                <a:solidFill>
                  <a:srgbClr val="7030A0"/>
                </a:solidFill>
              </a:rPr>
              <a:t> </a:t>
            </a:r>
            <a:r>
              <a:rPr lang="en-US" sz="2400" b="1" dirty="0"/>
              <a:t> </a:t>
            </a:r>
            <a:r>
              <a:rPr lang="en-US" sz="2400" dirty="0"/>
              <a:t>=   -</a:t>
            </a:r>
            <a:r>
              <a:rPr lang="en-US" sz="2400" b="1" dirty="0"/>
              <a:t> </a:t>
            </a:r>
            <a:r>
              <a:rPr lang="en-US" sz="2400" b="1" dirty="0">
                <a:solidFill>
                  <a:srgbClr val="0070C0"/>
                </a:solidFill>
              </a:rPr>
              <a:t>1.0 </a:t>
            </a:r>
            <a:r>
              <a:rPr lang="en-US" sz="2400" b="1" dirty="0" err="1">
                <a:solidFill>
                  <a:srgbClr val="0070C0"/>
                </a:solidFill>
              </a:rPr>
              <a:t>lbs</a:t>
            </a:r>
            <a:r>
              <a:rPr lang="en-US" sz="2400" b="1" dirty="0">
                <a:solidFill>
                  <a:srgbClr val="0070C0"/>
                </a:solidFill>
              </a:rPr>
              <a:t> </a:t>
            </a:r>
          </a:p>
        </p:txBody>
      </p:sp>
      <p:sp>
        <p:nvSpPr>
          <p:cNvPr id="34" name="TextBox 33">
            <a:extLst>
              <a:ext uri="{FF2B5EF4-FFF2-40B4-BE49-F238E27FC236}">
                <a16:creationId xmlns:a16="http://schemas.microsoft.com/office/drawing/2014/main" id="{E145545B-40EE-47DC-B28D-0572EAC491FE}"/>
              </a:ext>
            </a:extLst>
          </p:cNvPr>
          <p:cNvSpPr txBox="1"/>
          <p:nvPr/>
        </p:nvSpPr>
        <p:spPr>
          <a:xfrm>
            <a:off x="1167618" y="5175957"/>
            <a:ext cx="9875517" cy="1200329"/>
          </a:xfrm>
          <a:prstGeom prst="rect">
            <a:avLst/>
          </a:prstGeom>
          <a:noFill/>
        </p:spPr>
        <p:txBody>
          <a:bodyPr wrap="square" rtlCol="0">
            <a:spAutoFit/>
          </a:bodyPr>
          <a:lstStyle/>
          <a:p>
            <a:r>
              <a:rPr lang="en-US" sz="2400" dirty="0"/>
              <a:t>Since the sign for </a:t>
            </a:r>
            <a:r>
              <a:rPr lang="en-US" sz="2400" b="1" dirty="0">
                <a:solidFill>
                  <a:srgbClr val="0070C0"/>
                </a:solidFill>
              </a:rPr>
              <a:t>F</a:t>
            </a:r>
            <a:r>
              <a:rPr lang="en-US" sz="2400" b="1" baseline="-25000" dirty="0">
                <a:solidFill>
                  <a:srgbClr val="0070C0"/>
                </a:solidFill>
              </a:rPr>
              <a:t>AC</a:t>
            </a:r>
            <a:r>
              <a:rPr lang="en-US" sz="2400" dirty="0"/>
              <a:t> is negative (-1.0 </a:t>
            </a:r>
            <a:r>
              <a:rPr lang="en-US" sz="2400" dirty="0" err="1"/>
              <a:t>lbs</a:t>
            </a:r>
            <a:r>
              <a:rPr lang="en-US" sz="2400" dirty="0"/>
              <a:t>), the assumed direction for </a:t>
            </a:r>
            <a:r>
              <a:rPr lang="en-US" sz="2400" b="1" dirty="0">
                <a:solidFill>
                  <a:srgbClr val="0070C0"/>
                </a:solidFill>
              </a:rPr>
              <a:t>F</a:t>
            </a:r>
            <a:r>
              <a:rPr lang="en-US" sz="2400" b="1" baseline="-25000" dirty="0">
                <a:solidFill>
                  <a:srgbClr val="0070C0"/>
                </a:solidFill>
              </a:rPr>
              <a:t>AC</a:t>
            </a:r>
            <a:r>
              <a:rPr lang="en-US" sz="2400" dirty="0"/>
              <a:t> was incorrect.  As such the </a:t>
            </a:r>
            <a:r>
              <a:rPr lang="en-US" sz="2400" dirty="0">
                <a:solidFill>
                  <a:srgbClr val="0070C0"/>
                </a:solidFill>
              </a:rPr>
              <a:t>force arrow</a:t>
            </a:r>
            <a:r>
              <a:rPr lang="en-US" sz="2400" dirty="0"/>
              <a:t> for </a:t>
            </a:r>
            <a:r>
              <a:rPr lang="en-US" sz="2400" b="1" dirty="0">
                <a:solidFill>
                  <a:srgbClr val="0070C0"/>
                </a:solidFill>
              </a:rPr>
              <a:t>F</a:t>
            </a:r>
            <a:r>
              <a:rPr lang="en-US" sz="2400" b="1" baseline="-25000" dirty="0">
                <a:solidFill>
                  <a:srgbClr val="0070C0"/>
                </a:solidFill>
              </a:rPr>
              <a:t>AC</a:t>
            </a:r>
            <a:r>
              <a:rPr lang="en-US" sz="2400" dirty="0"/>
              <a:t> in the diagram above needs to be flipped…</a:t>
            </a:r>
          </a:p>
        </p:txBody>
      </p:sp>
      <p:sp>
        <p:nvSpPr>
          <p:cNvPr id="6" name="Rectangle 5">
            <a:extLst>
              <a:ext uri="{FF2B5EF4-FFF2-40B4-BE49-F238E27FC236}">
                <a16:creationId xmlns:a16="http://schemas.microsoft.com/office/drawing/2014/main" id="{79C43458-323F-49A3-A89B-2BEAEF521035}"/>
              </a:ext>
            </a:extLst>
          </p:cNvPr>
          <p:cNvSpPr/>
          <p:nvPr/>
        </p:nvSpPr>
        <p:spPr>
          <a:xfrm>
            <a:off x="2786448" y="2344780"/>
            <a:ext cx="581057"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AC </a:t>
            </a:r>
            <a:endParaRPr lang="en-US" sz="2400" dirty="0">
              <a:solidFill>
                <a:srgbClr val="0070C0"/>
              </a:solidFill>
            </a:endParaRPr>
          </a:p>
        </p:txBody>
      </p:sp>
      <p:sp>
        <p:nvSpPr>
          <p:cNvPr id="35" name="TextBox 34">
            <a:extLst>
              <a:ext uri="{FF2B5EF4-FFF2-40B4-BE49-F238E27FC236}">
                <a16:creationId xmlns:a16="http://schemas.microsoft.com/office/drawing/2014/main" id="{0432D368-29C3-4A6C-AF3E-8699467DED79}"/>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A</a:t>
            </a:r>
          </a:p>
        </p:txBody>
      </p:sp>
      <p:sp>
        <p:nvSpPr>
          <p:cNvPr id="7" name="Slide Number Placeholder 6">
            <a:extLst>
              <a:ext uri="{FF2B5EF4-FFF2-40B4-BE49-F238E27FC236}">
                <a16:creationId xmlns:a16="http://schemas.microsoft.com/office/drawing/2014/main" id="{DC197D02-3448-4E8A-8A45-6589ABBA4EA5}"/>
              </a:ext>
            </a:extLst>
          </p:cNvPr>
          <p:cNvSpPr>
            <a:spLocks noGrp="1"/>
          </p:cNvSpPr>
          <p:nvPr>
            <p:ph type="sldNum" sz="quarter" idx="12"/>
          </p:nvPr>
        </p:nvSpPr>
        <p:spPr/>
        <p:txBody>
          <a:bodyPr/>
          <a:lstStyle/>
          <a:p>
            <a:fld id="{DF95B5A6-D793-4AED-B3D4-E74EACBE5324}" type="slidenum">
              <a:rPr lang="en-US" smtClean="0"/>
              <a:t>15</a:t>
            </a:fld>
            <a:endParaRPr lang="en-US"/>
          </a:p>
        </p:txBody>
      </p:sp>
      <p:sp>
        <p:nvSpPr>
          <p:cNvPr id="36" name="TextBox 35">
            <a:extLst>
              <a:ext uri="{FF2B5EF4-FFF2-40B4-BE49-F238E27FC236}">
                <a16:creationId xmlns:a16="http://schemas.microsoft.com/office/drawing/2014/main" id="{D603AD5E-E3CB-49EC-B5ED-1927691CD570}"/>
              </a:ext>
            </a:extLst>
          </p:cNvPr>
          <p:cNvSpPr txBox="1"/>
          <p:nvPr/>
        </p:nvSpPr>
        <p:spPr>
          <a:xfrm>
            <a:off x="853193" y="2671267"/>
            <a:ext cx="443129" cy="461665"/>
          </a:xfrm>
          <a:prstGeom prst="rect">
            <a:avLst/>
          </a:prstGeom>
          <a:noFill/>
        </p:spPr>
        <p:txBody>
          <a:bodyPr wrap="square" rtlCol="0">
            <a:spAutoFit/>
          </a:bodyPr>
          <a:lstStyle/>
          <a:p>
            <a:r>
              <a:rPr lang="en-US" sz="2400" b="1" dirty="0"/>
              <a:t>A</a:t>
            </a:r>
          </a:p>
        </p:txBody>
      </p:sp>
      <p:cxnSp>
        <p:nvCxnSpPr>
          <p:cNvPr id="37" name="Straight Arrow Connector 36">
            <a:extLst>
              <a:ext uri="{FF2B5EF4-FFF2-40B4-BE49-F238E27FC236}">
                <a16:creationId xmlns:a16="http://schemas.microsoft.com/office/drawing/2014/main" id="{7121638A-2634-400E-90F9-B2E0D2780A09}"/>
              </a:ext>
            </a:extLst>
          </p:cNvPr>
          <p:cNvCxnSpPr>
            <a:cxnSpLocks/>
          </p:cNvCxnSpPr>
          <p:nvPr/>
        </p:nvCxnSpPr>
        <p:spPr>
          <a:xfrm flipH="1">
            <a:off x="1617782" y="2903913"/>
            <a:ext cx="1083210" cy="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6DAC454E-8D47-456C-B63B-F83D799398C9}"/>
              </a:ext>
            </a:extLst>
          </p:cNvPr>
          <p:cNvSpPr txBox="1"/>
          <p:nvPr/>
        </p:nvSpPr>
        <p:spPr>
          <a:xfrm>
            <a:off x="3657601" y="3930948"/>
            <a:ext cx="5683347" cy="461665"/>
          </a:xfrm>
          <a:prstGeom prst="rect">
            <a:avLst/>
          </a:prstGeom>
          <a:noFill/>
        </p:spPr>
        <p:txBody>
          <a:bodyPr wrap="square" rtlCol="0">
            <a:spAutoFit/>
          </a:bodyPr>
          <a:lstStyle/>
          <a:p>
            <a:r>
              <a:rPr lang="en-US" sz="2400" dirty="0"/>
              <a:t>+ </a:t>
            </a:r>
            <a:r>
              <a:rPr lang="en-US" sz="2400" dirty="0">
                <a:solidFill>
                  <a:srgbClr val="0070C0"/>
                </a:solidFill>
              </a:rPr>
              <a:t>F</a:t>
            </a:r>
            <a:r>
              <a:rPr lang="en-US" sz="2400" baseline="-25000" dirty="0">
                <a:solidFill>
                  <a:srgbClr val="0070C0"/>
                </a:solidFill>
              </a:rPr>
              <a:t>AC</a:t>
            </a:r>
            <a:r>
              <a:rPr lang="en-US" sz="2400" dirty="0"/>
              <a:t>    =   </a:t>
            </a:r>
            <a:r>
              <a:rPr lang="en-US" sz="2400" dirty="0">
                <a:solidFill>
                  <a:srgbClr val="7030A0"/>
                </a:solidFill>
              </a:rPr>
              <a:t>- 1.41 * 0.707 </a:t>
            </a:r>
          </a:p>
        </p:txBody>
      </p:sp>
    </p:spTree>
    <p:extLst>
      <p:ext uri="{BB962C8B-B14F-4D97-AF65-F5344CB8AC3E}">
        <p14:creationId xmlns:p14="http://schemas.microsoft.com/office/powerpoint/2010/main" val="2345585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D0932164-ADCA-4B70-9E40-0DC91DCC31C0}"/>
              </a:ext>
            </a:extLst>
          </p:cNvPr>
          <p:cNvSpPr/>
          <p:nvPr/>
        </p:nvSpPr>
        <p:spPr>
          <a:xfrm>
            <a:off x="1237952" y="2405576"/>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73CA6198-FB7E-4A65-843B-C71157EC6CC4}"/>
              </a:ext>
            </a:extLst>
          </p:cNvPr>
          <p:cNvCxnSpPr>
            <a:cxnSpLocks/>
          </p:cNvCxnSpPr>
          <p:nvPr/>
        </p:nvCxnSpPr>
        <p:spPr>
          <a:xfrm flipH="1">
            <a:off x="1533373" y="1364567"/>
            <a:ext cx="1167619" cy="1055077"/>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79652D3-85E8-4EAC-A216-6C3D85D08B46}"/>
              </a:ext>
            </a:extLst>
          </p:cNvPr>
          <p:cNvCxnSpPr>
            <a:cxnSpLocks/>
          </p:cNvCxnSpPr>
          <p:nvPr/>
        </p:nvCxnSpPr>
        <p:spPr>
          <a:xfrm>
            <a:off x="1617782" y="2591975"/>
            <a:ext cx="1083210" cy="0"/>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6D05EF2-5900-4C30-BBEF-58BCDD289F03}"/>
              </a:ext>
            </a:extLst>
          </p:cNvPr>
          <p:cNvCxnSpPr>
            <a:cxnSpLocks/>
          </p:cNvCxnSpPr>
          <p:nvPr/>
        </p:nvCxnSpPr>
        <p:spPr>
          <a:xfrm flipV="1">
            <a:off x="2743196" y="1456230"/>
            <a:ext cx="0" cy="113574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15E127E-5C6B-4C3B-8A03-24EBF6601626}"/>
              </a:ext>
            </a:extLst>
          </p:cNvPr>
          <p:cNvSpPr txBox="1"/>
          <p:nvPr/>
        </p:nvSpPr>
        <p:spPr>
          <a:xfrm>
            <a:off x="3657600" y="949793"/>
            <a:ext cx="7696173" cy="461665"/>
          </a:xfrm>
          <a:prstGeom prst="rect">
            <a:avLst/>
          </a:prstGeom>
          <a:noFill/>
        </p:spPr>
        <p:txBody>
          <a:bodyPr wrap="square" rtlCol="0">
            <a:spAutoFit/>
          </a:bodyPr>
          <a:lstStyle/>
          <a:p>
            <a:r>
              <a:rPr lang="en-US" sz="2400" dirty="0"/>
              <a:t>Now we need to assess the horizontal (</a:t>
            </a:r>
            <a:r>
              <a:rPr lang="en-US" sz="2400" b="1" dirty="0"/>
              <a:t>X-direction</a:t>
            </a:r>
            <a:r>
              <a:rPr lang="en-US" sz="2400" dirty="0"/>
              <a:t>) forces:</a:t>
            </a:r>
          </a:p>
        </p:txBody>
      </p:sp>
      <p:sp>
        <p:nvSpPr>
          <p:cNvPr id="26" name="Rectangle 25">
            <a:extLst>
              <a:ext uri="{FF2B5EF4-FFF2-40B4-BE49-F238E27FC236}">
                <a16:creationId xmlns:a16="http://schemas.microsoft.com/office/drawing/2014/main" id="{779B5463-15D7-4A05-BDE2-18D279E3FE58}"/>
              </a:ext>
            </a:extLst>
          </p:cNvPr>
          <p:cNvSpPr/>
          <p:nvPr/>
        </p:nvSpPr>
        <p:spPr>
          <a:xfrm>
            <a:off x="2743196" y="994565"/>
            <a:ext cx="608180"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a:t>
            </a:r>
            <a:r>
              <a:rPr lang="en-US" sz="2400" dirty="0">
                <a:solidFill>
                  <a:srgbClr val="7030A0"/>
                </a:solidFill>
              </a:rPr>
              <a:t> </a:t>
            </a:r>
          </a:p>
        </p:txBody>
      </p:sp>
      <p:sp>
        <p:nvSpPr>
          <p:cNvPr id="28" name="TextBox 27">
            <a:extLst>
              <a:ext uri="{FF2B5EF4-FFF2-40B4-BE49-F238E27FC236}">
                <a16:creationId xmlns:a16="http://schemas.microsoft.com/office/drawing/2014/main" id="{A1B4DEF5-4887-4D80-8539-8F9DF4ABAC64}"/>
              </a:ext>
            </a:extLst>
          </p:cNvPr>
          <p:cNvSpPr txBox="1"/>
          <p:nvPr/>
        </p:nvSpPr>
        <p:spPr>
          <a:xfrm>
            <a:off x="1809014" y="2171952"/>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30" name="TextBox 29">
            <a:extLst>
              <a:ext uri="{FF2B5EF4-FFF2-40B4-BE49-F238E27FC236}">
                <a16:creationId xmlns:a16="http://schemas.microsoft.com/office/drawing/2014/main" id="{164C7756-8633-47FE-B85B-1D308813A1EE}"/>
              </a:ext>
            </a:extLst>
          </p:cNvPr>
          <p:cNvSpPr txBox="1"/>
          <p:nvPr/>
        </p:nvSpPr>
        <p:spPr>
          <a:xfrm>
            <a:off x="2239487" y="1667779"/>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6" name="Rectangle 5">
            <a:extLst>
              <a:ext uri="{FF2B5EF4-FFF2-40B4-BE49-F238E27FC236}">
                <a16:creationId xmlns:a16="http://schemas.microsoft.com/office/drawing/2014/main" id="{79C43458-323F-49A3-A89B-2BEAEF521035}"/>
              </a:ext>
            </a:extLst>
          </p:cNvPr>
          <p:cNvSpPr/>
          <p:nvPr/>
        </p:nvSpPr>
        <p:spPr>
          <a:xfrm>
            <a:off x="2786448" y="2344780"/>
            <a:ext cx="581057"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AC </a:t>
            </a:r>
            <a:endParaRPr lang="en-US" sz="2400" dirty="0">
              <a:solidFill>
                <a:srgbClr val="0070C0"/>
              </a:solidFill>
            </a:endParaRPr>
          </a:p>
        </p:txBody>
      </p:sp>
      <p:sp>
        <p:nvSpPr>
          <p:cNvPr id="35" name="TextBox 34">
            <a:extLst>
              <a:ext uri="{FF2B5EF4-FFF2-40B4-BE49-F238E27FC236}">
                <a16:creationId xmlns:a16="http://schemas.microsoft.com/office/drawing/2014/main" id="{0432D368-29C3-4A6C-AF3E-8699467DED79}"/>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A</a:t>
            </a:r>
          </a:p>
        </p:txBody>
      </p:sp>
      <p:sp>
        <p:nvSpPr>
          <p:cNvPr id="7" name="Slide Number Placeholder 6">
            <a:extLst>
              <a:ext uri="{FF2B5EF4-FFF2-40B4-BE49-F238E27FC236}">
                <a16:creationId xmlns:a16="http://schemas.microsoft.com/office/drawing/2014/main" id="{DC197D02-3448-4E8A-8A45-6589ABBA4EA5}"/>
              </a:ext>
            </a:extLst>
          </p:cNvPr>
          <p:cNvSpPr>
            <a:spLocks noGrp="1"/>
          </p:cNvSpPr>
          <p:nvPr>
            <p:ph type="sldNum" sz="quarter" idx="12"/>
          </p:nvPr>
        </p:nvSpPr>
        <p:spPr/>
        <p:txBody>
          <a:bodyPr/>
          <a:lstStyle/>
          <a:p>
            <a:fld id="{DF95B5A6-D793-4AED-B3D4-E74EACBE5324}" type="slidenum">
              <a:rPr lang="en-US" smtClean="0"/>
              <a:t>16</a:t>
            </a:fld>
            <a:endParaRPr lang="en-US"/>
          </a:p>
        </p:txBody>
      </p:sp>
      <p:sp>
        <p:nvSpPr>
          <p:cNvPr id="36" name="TextBox 35">
            <a:extLst>
              <a:ext uri="{FF2B5EF4-FFF2-40B4-BE49-F238E27FC236}">
                <a16:creationId xmlns:a16="http://schemas.microsoft.com/office/drawing/2014/main" id="{D603AD5E-E3CB-49EC-B5ED-1927691CD570}"/>
              </a:ext>
            </a:extLst>
          </p:cNvPr>
          <p:cNvSpPr txBox="1"/>
          <p:nvPr/>
        </p:nvSpPr>
        <p:spPr>
          <a:xfrm>
            <a:off x="853193" y="2671267"/>
            <a:ext cx="443129" cy="461665"/>
          </a:xfrm>
          <a:prstGeom prst="rect">
            <a:avLst/>
          </a:prstGeom>
          <a:noFill/>
        </p:spPr>
        <p:txBody>
          <a:bodyPr wrap="square" rtlCol="0">
            <a:spAutoFit/>
          </a:bodyPr>
          <a:lstStyle/>
          <a:p>
            <a:r>
              <a:rPr lang="en-US" sz="2400" b="1" dirty="0"/>
              <a:t>A</a:t>
            </a:r>
          </a:p>
        </p:txBody>
      </p:sp>
      <p:sp>
        <p:nvSpPr>
          <p:cNvPr id="37" name="Rectangle 36">
            <a:extLst>
              <a:ext uri="{FF2B5EF4-FFF2-40B4-BE49-F238E27FC236}">
                <a16:creationId xmlns:a16="http://schemas.microsoft.com/office/drawing/2014/main" id="{D3C52091-977C-4DDC-BC28-C92C74828972}"/>
              </a:ext>
            </a:extLst>
          </p:cNvPr>
          <p:cNvSpPr/>
          <p:nvPr/>
        </p:nvSpPr>
        <p:spPr>
          <a:xfrm>
            <a:off x="1510740" y="3035241"/>
            <a:ext cx="1609608" cy="369332"/>
          </a:xfrm>
          <a:prstGeom prst="rect">
            <a:avLst/>
          </a:prstGeom>
        </p:spPr>
        <p:txBody>
          <a:bodyPr wrap="none">
            <a:spAutoFit/>
          </a:bodyPr>
          <a:lstStyle/>
          <a:p>
            <a:r>
              <a:rPr lang="en-US" dirty="0">
                <a:solidFill>
                  <a:srgbClr val="7030A0"/>
                </a:solidFill>
              </a:rPr>
              <a:t>- F</a:t>
            </a:r>
            <a:r>
              <a:rPr lang="en-US" baseline="-25000" dirty="0">
                <a:solidFill>
                  <a:srgbClr val="7030A0"/>
                </a:solidFill>
              </a:rPr>
              <a:t>AB</a:t>
            </a:r>
            <a:r>
              <a:rPr lang="en-US" dirty="0">
                <a:solidFill>
                  <a:srgbClr val="7030A0"/>
                </a:solidFill>
              </a:rPr>
              <a:t> * Sin (45) </a:t>
            </a:r>
          </a:p>
        </p:txBody>
      </p:sp>
      <p:cxnSp>
        <p:nvCxnSpPr>
          <p:cNvPr id="38" name="Straight Arrow Connector 37">
            <a:extLst>
              <a:ext uri="{FF2B5EF4-FFF2-40B4-BE49-F238E27FC236}">
                <a16:creationId xmlns:a16="http://schemas.microsoft.com/office/drawing/2014/main" id="{DB13CFFB-5EF6-4D68-A9B3-7376DA51BEFE}"/>
              </a:ext>
            </a:extLst>
          </p:cNvPr>
          <p:cNvCxnSpPr>
            <a:cxnSpLocks/>
          </p:cNvCxnSpPr>
          <p:nvPr/>
        </p:nvCxnSpPr>
        <p:spPr>
          <a:xfrm flipH="1">
            <a:off x="1617782" y="2903913"/>
            <a:ext cx="1083210" cy="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41241E4F-8A32-4012-9240-5765AC819D6C}"/>
              </a:ext>
            </a:extLst>
          </p:cNvPr>
          <p:cNvSpPr txBox="1"/>
          <p:nvPr/>
        </p:nvSpPr>
        <p:spPr>
          <a:xfrm>
            <a:off x="3657601" y="1544175"/>
            <a:ext cx="5683343" cy="461665"/>
          </a:xfrm>
          <a:prstGeom prst="rect">
            <a:avLst/>
          </a:prstGeom>
          <a:noFill/>
        </p:spPr>
        <p:txBody>
          <a:bodyPr wrap="square" rtlCol="0">
            <a:spAutoFit/>
          </a:bodyPr>
          <a:lstStyle/>
          <a:p>
            <a:r>
              <a:rPr lang="en-US" sz="2400" dirty="0"/>
              <a:t>Sum the Forces in the </a:t>
            </a:r>
            <a:r>
              <a:rPr lang="en-US" sz="2400" b="1" dirty="0"/>
              <a:t>X-direction</a:t>
            </a:r>
            <a:r>
              <a:rPr lang="en-US" sz="2400" dirty="0"/>
              <a:t> ( ∑ F</a:t>
            </a:r>
            <a:r>
              <a:rPr lang="en-US" sz="2400" baseline="-25000" dirty="0"/>
              <a:t>X</a:t>
            </a:r>
            <a:r>
              <a:rPr lang="en-US" sz="2400" dirty="0"/>
              <a:t> )</a:t>
            </a:r>
          </a:p>
        </p:txBody>
      </p:sp>
      <p:sp>
        <p:nvSpPr>
          <p:cNvPr id="41" name="TextBox 40">
            <a:extLst>
              <a:ext uri="{FF2B5EF4-FFF2-40B4-BE49-F238E27FC236}">
                <a16:creationId xmlns:a16="http://schemas.microsoft.com/office/drawing/2014/main" id="{F232CD97-102E-473B-B2FF-74CEF94D5CC0}"/>
              </a:ext>
            </a:extLst>
          </p:cNvPr>
          <p:cNvSpPr txBox="1"/>
          <p:nvPr/>
        </p:nvSpPr>
        <p:spPr>
          <a:xfrm>
            <a:off x="3657601" y="2194802"/>
            <a:ext cx="5683347"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 </a:t>
            </a:r>
            <a:r>
              <a:rPr lang="en-US" sz="2400" dirty="0">
                <a:solidFill>
                  <a:srgbClr val="0070C0"/>
                </a:solidFill>
              </a:rPr>
              <a:t>- F</a:t>
            </a:r>
            <a:r>
              <a:rPr lang="en-US" sz="2400" baseline="-25000" dirty="0">
                <a:solidFill>
                  <a:srgbClr val="0070C0"/>
                </a:solidFill>
              </a:rPr>
              <a:t>AC </a:t>
            </a:r>
            <a:r>
              <a:rPr lang="en-US" sz="2400" dirty="0"/>
              <a:t>)  +   ( </a:t>
            </a:r>
            <a:r>
              <a:rPr lang="en-US" sz="2400" dirty="0">
                <a:solidFill>
                  <a:srgbClr val="7030A0"/>
                </a:solidFill>
              </a:rPr>
              <a:t>- F</a:t>
            </a:r>
            <a:r>
              <a:rPr lang="en-US" sz="2400" baseline="-25000" dirty="0">
                <a:solidFill>
                  <a:srgbClr val="7030A0"/>
                </a:solidFill>
              </a:rPr>
              <a:t>AB</a:t>
            </a:r>
            <a:r>
              <a:rPr lang="en-US" sz="2400" dirty="0">
                <a:solidFill>
                  <a:srgbClr val="7030A0"/>
                </a:solidFill>
              </a:rPr>
              <a:t> * Sin (45) </a:t>
            </a:r>
            <a:r>
              <a:rPr lang="en-US" sz="2400" dirty="0"/>
              <a:t>)   =   0 </a:t>
            </a:r>
          </a:p>
        </p:txBody>
      </p:sp>
      <p:sp>
        <p:nvSpPr>
          <p:cNvPr id="42" name="TextBox 41">
            <a:extLst>
              <a:ext uri="{FF2B5EF4-FFF2-40B4-BE49-F238E27FC236}">
                <a16:creationId xmlns:a16="http://schemas.microsoft.com/office/drawing/2014/main" id="{0E99D6C2-A86E-47B7-A152-B4EA9BB016C0}"/>
              </a:ext>
            </a:extLst>
          </p:cNvPr>
          <p:cNvSpPr txBox="1"/>
          <p:nvPr/>
        </p:nvSpPr>
        <p:spPr>
          <a:xfrm>
            <a:off x="3657601" y="2763255"/>
            <a:ext cx="5683347"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a:t>
            </a:r>
            <a:r>
              <a:rPr lang="en-US" sz="2400" dirty="0">
                <a:solidFill>
                  <a:srgbClr val="0070C0"/>
                </a:solidFill>
              </a:rPr>
              <a:t>(- F</a:t>
            </a:r>
            <a:r>
              <a:rPr lang="en-US" sz="2400" baseline="-25000" dirty="0">
                <a:solidFill>
                  <a:srgbClr val="0070C0"/>
                </a:solidFill>
              </a:rPr>
              <a:t>AC</a:t>
            </a:r>
            <a:r>
              <a:rPr lang="en-US" sz="2400" dirty="0"/>
              <a:t> )  +   ( </a:t>
            </a:r>
            <a:r>
              <a:rPr lang="en-US" sz="2400" dirty="0">
                <a:solidFill>
                  <a:srgbClr val="7030A0"/>
                </a:solidFill>
              </a:rPr>
              <a:t>- F</a:t>
            </a:r>
            <a:r>
              <a:rPr lang="en-US" sz="2400" baseline="-25000" dirty="0">
                <a:solidFill>
                  <a:srgbClr val="7030A0"/>
                </a:solidFill>
              </a:rPr>
              <a:t>AB</a:t>
            </a:r>
            <a:r>
              <a:rPr lang="en-US" sz="2400" dirty="0">
                <a:solidFill>
                  <a:srgbClr val="7030A0"/>
                </a:solidFill>
              </a:rPr>
              <a:t> * 0.707 </a:t>
            </a:r>
            <a:r>
              <a:rPr lang="en-US" sz="2400" dirty="0"/>
              <a:t>)   =   0 </a:t>
            </a:r>
          </a:p>
        </p:txBody>
      </p:sp>
      <p:sp>
        <p:nvSpPr>
          <p:cNvPr id="43" name="TextBox 42">
            <a:extLst>
              <a:ext uri="{FF2B5EF4-FFF2-40B4-BE49-F238E27FC236}">
                <a16:creationId xmlns:a16="http://schemas.microsoft.com/office/drawing/2014/main" id="{A06851D6-23DF-4044-A172-4D39CF346C1D}"/>
              </a:ext>
            </a:extLst>
          </p:cNvPr>
          <p:cNvSpPr txBox="1"/>
          <p:nvPr/>
        </p:nvSpPr>
        <p:spPr>
          <a:xfrm>
            <a:off x="3657601" y="3333942"/>
            <a:ext cx="5683347" cy="461665"/>
          </a:xfrm>
          <a:prstGeom prst="rect">
            <a:avLst/>
          </a:prstGeom>
          <a:noFill/>
        </p:spPr>
        <p:txBody>
          <a:bodyPr wrap="square" rtlCol="0">
            <a:spAutoFit/>
          </a:bodyPr>
          <a:lstStyle/>
          <a:p>
            <a:r>
              <a:rPr lang="en-US" sz="2400" dirty="0"/>
              <a:t>+ </a:t>
            </a:r>
            <a:r>
              <a:rPr lang="en-US" sz="2400" dirty="0">
                <a:solidFill>
                  <a:srgbClr val="0070C0"/>
                </a:solidFill>
              </a:rPr>
              <a:t>F</a:t>
            </a:r>
            <a:r>
              <a:rPr lang="en-US" sz="2400" baseline="-25000" dirty="0">
                <a:solidFill>
                  <a:srgbClr val="0070C0"/>
                </a:solidFill>
              </a:rPr>
              <a:t>AC</a:t>
            </a:r>
            <a:r>
              <a:rPr lang="en-US" sz="2400" dirty="0"/>
              <a:t>    =   </a:t>
            </a:r>
            <a:r>
              <a:rPr lang="en-US" sz="2400" dirty="0">
                <a:solidFill>
                  <a:srgbClr val="7030A0"/>
                </a:solidFill>
              </a:rPr>
              <a:t>- F</a:t>
            </a:r>
            <a:r>
              <a:rPr lang="en-US" sz="2400" baseline="-25000" dirty="0">
                <a:solidFill>
                  <a:srgbClr val="7030A0"/>
                </a:solidFill>
              </a:rPr>
              <a:t>AB</a:t>
            </a:r>
            <a:r>
              <a:rPr lang="en-US" sz="2400" dirty="0"/>
              <a:t> </a:t>
            </a:r>
            <a:r>
              <a:rPr lang="en-US" sz="2400" dirty="0">
                <a:solidFill>
                  <a:srgbClr val="7030A0"/>
                </a:solidFill>
              </a:rPr>
              <a:t>* 0.707 </a:t>
            </a:r>
          </a:p>
        </p:txBody>
      </p:sp>
      <p:sp>
        <p:nvSpPr>
          <p:cNvPr id="44" name="TextBox 43">
            <a:extLst>
              <a:ext uri="{FF2B5EF4-FFF2-40B4-BE49-F238E27FC236}">
                <a16:creationId xmlns:a16="http://schemas.microsoft.com/office/drawing/2014/main" id="{9E3F2FCA-9814-40CB-B491-A83F62ABA011}"/>
              </a:ext>
            </a:extLst>
          </p:cNvPr>
          <p:cNvSpPr txBox="1"/>
          <p:nvPr/>
        </p:nvSpPr>
        <p:spPr>
          <a:xfrm>
            <a:off x="3657601" y="4452664"/>
            <a:ext cx="5683347" cy="461665"/>
          </a:xfrm>
          <a:prstGeom prst="rect">
            <a:avLst/>
          </a:prstGeom>
          <a:noFill/>
        </p:spPr>
        <p:txBody>
          <a:bodyPr wrap="square" rtlCol="0">
            <a:spAutoFit/>
          </a:bodyPr>
          <a:lstStyle/>
          <a:p>
            <a:r>
              <a:rPr lang="en-US" sz="2400" b="1" dirty="0">
                <a:solidFill>
                  <a:srgbClr val="0070C0"/>
                </a:solidFill>
              </a:rPr>
              <a:t>F</a:t>
            </a:r>
            <a:r>
              <a:rPr lang="en-US" sz="2400" b="1" baseline="-25000" dirty="0">
                <a:solidFill>
                  <a:srgbClr val="0070C0"/>
                </a:solidFill>
              </a:rPr>
              <a:t>AC</a:t>
            </a:r>
            <a:r>
              <a:rPr lang="en-US" sz="2400" b="1" dirty="0">
                <a:solidFill>
                  <a:srgbClr val="0070C0"/>
                </a:solidFill>
              </a:rPr>
              <a:t> </a:t>
            </a:r>
            <a:r>
              <a:rPr lang="en-US" sz="2400" b="1" dirty="0">
                <a:solidFill>
                  <a:srgbClr val="7030A0"/>
                </a:solidFill>
              </a:rPr>
              <a:t> </a:t>
            </a:r>
            <a:r>
              <a:rPr lang="en-US" sz="2400" b="1" dirty="0"/>
              <a:t> </a:t>
            </a:r>
            <a:r>
              <a:rPr lang="en-US" sz="2400" dirty="0"/>
              <a:t>=   </a:t>
            </a:r>
            <a:r>
              <a:rPr lang="en-US" sz="2400" dirty="0">
                <a:solidFill>
                  <a:srgbClr val="0070C0"/>
                </a:solidFill>
              </a:rPr>
              <a:t>-</a:t>
            </a:r>
            <a:r>
              <a:rPr lang="en-US" sz="2400" b="1" dirty="0">
                <a:solidFill>
                  <a:srgbClr val="0070C0"/>
                </a:solidFill>
              </a:rPr>
              <a:t> 1.0 </a:t>
            </a:r>
            <a:r>
              <a:rPr lang="en-US" sz="2400" b="1" dirty="0" err="1">
                <a:solidFill>
                  <a:srgbClr val="0070C0"/>
                </a:solidFill>
              </a:rPr>
              <a:t>lbs</a:t>
            </a:r>
            <a:r>
              <a:rPr lang="en-US" sz="2400" b="1" dirty="0">
                <a:solidFill>
                  <a:srgbClr val="0070C0"/>
                </a:solidFill>
              </a:rPr>
              <a:t> </a:t>
            </a:r>
          </a:p>
        </p:txBody>
      </p:sp>
      <p:sp>
        <p:nvSpPr>
          <p:cNvPr id="45" name="TextBox 44">
            <a:extLst>
              <a:ext uri="{FF2B5EF4-FFF2-40B4-BE49-F238E27FC236}">
                <a16:creationId xmlns:a16="http://schemas.microsoft.com/office/drawing/2014/main" id="{8565B1A4-2128-492D-AC43-D87851B97457}"/>
              </a:ext>
            </a:extLst>
          </p:cNvPr>
          <p:cNvSpPr txBox="1"/>
          <p:nvPr/>
        </p:nvSpPr>
        <p:spPr>
          <a:xfrm>
            <a:off x="3657601" y="3930948"/>
            <a:ext cx="5683347" cy="461665"/>
          </a:xfrm>
          <a:prstGeom prst="rect">
            <a:avLst/>
          </a:prstGeom>
          <a:noFill/>
        </p:spPr>
        <p:txBody>
          <a:bodyPr wrap="square" rtlCol="0">
            <a:spAutoFit/>
          </a:bodyPr>
          <a:lstStyle/>
          <a:p>
            <a:r>
              <a:rPr lang="en-US" sz="2400" dirty="0"/>
              <a:t>+ </a:t>
            </a:r>
            <a:r>
              <a:rPr lang="en-US" sz="2400" dirty="0">
                <a:solidFill>
                  <a:srgbClr val="0070C0"/>
                </a:solidFill>
              </a:rPr>
              <a:t>F</a:t>
            </a:r>
            <a:r>
              <a:rPr lang="en-US" sz="2400" baseline="-25000" dirty="0">
                <a:solidFill>
                  <a:srgbClr val="0070C0"/>
                </a:solidFill>
              </a:rPr>
              <a:t>AC</a:t>
            </a:r>
            <a:r>
              <a:rPr lang="en-US" sz="2400" dirty="0"/>
              <a:t>    =   </a:t>
            </a:r>
            <a:r>
              <a:rPr lang="en-US" sz="2400" dirty="0">
                <a:solidFill>
                  <a:srgbClr val="7030A0"/>
                </a:solidFill>
              </a:rPr>
              <a:t>- 1.41 * 0.707 </a:t>
            </a:r>
          </a:p>
        </p:txBody>
      </p:sp>
      <p:sp>
        <p:nvSpPr>
          <p:cNvPr id="46" name="TextBox 45">
            <a:extLst>
              <a:ext uri="{FF2B5EF4-FFF2-40B4-BE49-F238E27FC236}">
                <a16:creationId xmlns:a16="http://schemas.microsoft.com/office/drawing/2014/main" id="{D02F8147-F875-48E3-9F55-6D42A0FA882C}"/>
              </a:ext>
            </a:extLst>
          </p:cNvPr>
          <p:cNvSpPr txBox="1"/>
          <p:nvPr/>
        </p:nvSpPr>
        <p:spPr>
          <a:xfrm>
            <a:off x="1167618" y="5175957"/>
            <a:ext cx="9875517" cy="1200329"/>
          </a:xfrm>
          <a:prstGeom prst="rect">
            <a:avLst/>
          </a:prstGeom>
          <a:noFill/>
        </p:spPr>
        <p:txBody>
          <a:bodyPr wrap="square" rtlCol="0">
            <a:spAutoFit/>
          </a:bodyPr>
          <a:lstStyle/>
          <a:p>
            <a:r>
              <a:rPr lang="en-US" sz="2400" dirty="0"/>
              <a:t>Since the sign for </a:t>
            </a:r>
            <a:r>
              <a:rPr lang="en-US" sz="2400" b="1" dirty="0">
                <a:solidFill>
                  <a:srgbClr val="0070C0"/>
                </a:solidFill>
              </a:rPr>
              <a:t>F</a:t>
            </a:r>
            <a:r>
              <a:rPr lang="en-US" sz="2400" b="1" baseline="-25000" dirty="0">
                <a:solidFill>
                  <a:srgbClr val="0070C0"/>
                </a:solidFill>
              </a:rPr>
              <a:t>AC</a:t>
            </a:r>
            <a:r>
              <a:rPr lang="en-US" sz="2400" dirty="0"/>
              <a:t> is negative (-1.0 </a:t>
            </a:r>
            <a:r>
              <a:rPr lang="en-US" sz="2400" dirty="0" err="1"/>
              <a:t>lbs</a:t>
            </a:r>
            <a:r>
              <a:rPr lang="en-US" sz="2400" dirty="0"/>
              <a:t>), the assumed direction for </a:t>
            </a:r>
            <a:r>
              <a:rPr lang="en-US" sz="2400" b="1" dirty="0">
                <a:solidFill>
                  <a:srgbClr val="0070C0"/>
                </a:solidFill>
              </a:rPr>
              <a:t>F</a:t>
            </a:r>
            <a:r>
              <a:rPr lang="en-US" sz="2400" b="1" baseline="-25000" dirty="0">
                <a:solidFill>
                  <a:srgbClr val="0070C0"/>
                </a:solidFill>
              </a:rPr>
              <a:t>AC</a:t>
            </a:r>
            <a:r>
              <a:rPr lang="en-US" sz="2400" dirty="0"/>
              <a:t> was incorrect.  As such the </a:t>
            </a:r>
            <a:r>
              <a:rPr lang="en-US" sz="2400" dirty="0">
                <a:solidFill>
                  <a:srgbClr val="0070C0"/>
                </a:solidFill>
              </a:rPr>
              <a:t>force arrow</a:t>
            </a:r>
            <a:r>
              <a:rPr lang="en-US" sz="2400" dirty="0"/>
              <a:t> for </a:t>
            </a:r>
            <a:r>
              <a:rPr lang="en-US" sz="2400" b="1" dirty="0">
                <a:solidFill>
                  <a:srgbClr val="0070C0"/>
                </a:solidFill>
              </a:rPr>
              <a:t>F</a:t>
            </a:r>
            <a:r>
              <a:rPr lang="en-US" sz="2400" b="1" baseline="-25000" dirty="0">
                <a:solidFill>
                  <a:srgbClr val="0070C0"/>
                </a:solidFill>
              </a:rPr>
              <a:t>AC</a:t>
            </a:r>
            <a:r>
              <a:rPr lang="en-US" sz="2400" dirty="0"/>
              <a:t> in the diagram above needs to be flipped…</a:t>
            </a:r>
          </a:p>
        </p:txBody>
      </p:sp>
    </p:spTree>
    <p:extLst>
      <p:ext uri="{BB962C8B-B14F-4D97-AF65-F5344CB8AC3E}">
        <p14:creationId xmlns:p14="http://schemas.microsoft.com/office/powerpoint/2010/main" val="242073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FE9EAB3-A126-4DCE-8673-19C06DCC0F3F}"/>
              </a:ext>
            </a:extLst>
          </p:cNvPr>
          <p:cNvSpPr/>
          <p:nvPr/>
        </p:nvSpPr>
        <p:spPr>
          <a:xfrm>
            <a:off x="2799471" y="2799469"/>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4055FF67-1193-49EE-96D2-883317409BC2}"/>
              </a:ext>
            </a:extLst>
          </p:cNvPr>
          <p:cNvCxnSpPr>
            <a:cxnSpLocks/>
          </p:cNvCxnSpPr>
          <p:nvPr/>
        </p:nvCxnSpPr>
        <p:spPr>
          <a:xfrm flipV="1">
            <a:off x="2980010" y="3203916"/>
            <a:ext cx="0" cy="691884"/>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487F202-FACD-4C54-895C-7D27C5522132}"/>
              </a:ext>
            </a:extLst>
          </p:cNvPr>
          <p:cNvSpPr txBox="1"/>
          <p:nvPr/>
        </p:nvSpPr>
        <p:spPr>
          <a:xfrm>
            <a:off x="2448954" y="4014091"/>
            <a:ext cx="1062111" cy="461665"/>
          </a:xfrm>
          <a:prstGeom prst="rect">
            <a:avLst/>
          </a:prstGeom>
          <a:noFill/>
        </p:spPr>
        <p:txBody>
          <a:bodyPr wrap="square" rtlCol="0">
            <a:spAutoFit/>
          </a:bodyPr>
          <a:lstStyle/>
          <a:p>
            <a:pPr algn="ctr"/>
            <a:r>
              <a:rPr lang="en-US" sz="2400" dirty="0">
                <a:solidFill>
                  <a:srgbClr val="00B050"/>
                </a:solidFill>
              </a:rPr>
              <a:t>1.0 </a:t>
            </a:r>
            <a:r>
              <a:rPr lang="en-US" sz="2400" dirty="0" err="1">
                <a:solidFill>
                  <a:srgbClr val="00B050"/>
                </a:solidFill>
              </a:rPr>
              <a:t>Lb</a:t>
            </a:r>
            <a:r>
              <a:rPr lang="en-US" sz="2400" dirty="0">
                <a:solidFill>
                  <a:srgbClr val="00B050"/>
                </a:solidFill>
              </a:rPr>
              <a:t> </a:t>
            </a:r>
          </a:p>
        </p:txBody>
      </p:sp>
      <p:cxnSp>
        <p:nvCxnSpPr>
          <p:cNvPr id="5" name="Straight Arrow Connector 4">
            <a:extLst>
              <a:ext uri="{FF2B5EF4-FFF2-40B4-BE49-F238E27FC236}">
                <a16:creationId xmlns:a16="http://schemas.microsoft.com/office/drawing/2014/main" id="{2A6E130D-FA5A-414D-9EFB-966E9DA7F095}"/>
              </a:ext>
            </a:extLst>
          </p:cNvPr>
          <p:cNvCxnSpPr>
            <a:cxnSpLocks/>
          </p:cNvCxnSpPr>
          <p:nvPr/>
        </p:nvCxnSpPr>
        <p:spPr>
          <a:xfrm flipH="1">
            <a:off x="3094892" y="1758460"/>
            <a:ext cx="1167619" cy="1055077"/>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820344ED-79EC-4C28-8DD5-FAD643FAFC10}"/>
              </a:ext>
            </a:extLst>
          </p:cNvPr>
          <p:cNvCxnSpPr>
            <a:cxnSpLocks/>
          </p:cNvCxnSpPr>
          <p:nvPr/>
        </p:nvCxnSpPr>
        <p:spPr>
          <a:xfrm>
            <a:off x="3179301" y="2964763"/>
            <a:ext cx="1083210" cy="4742"/>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FE8A005-D26A-478B-9EEE-120BED25DEF9}"/>
              </a:ext>
            </a:extLst>
          </p:cNvPr>
          <p:cNvSpPr/>
          <p:nvPr/>
        </p:nvSpPr>
        <p:spPr>
          <a:xfrm>
            <a:off x="4304715" y="1388458"/>
            <a:ext cx="1997983"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 </a:t>
            </a:r>
            <a:r>
              <a:rPr lang="en-US" sz="2400" dirty="0">
                <a:solidFill>
                  <a:srgbClr val="7030A0"/>
                </a:solidFill>
              </a:rPr>
              <a:t>  =   1.41 </a:t>
            </a:r>
            <a:r>
              <a:rPr lang="en-US" sz="2400" dirty="0" err="1">
                <a:solidFill>
                  <a:srgbClr val="7030A0"/>
                </a:solidFill>
              </a:rPr>
              <a:t>lb</a:t>
            </a:r>
            <a:r>
              <a:rPr lang="en-US" sz="2400" dirty="0">
                <a:solidFill>
                  <a:srgbClr val="7030A0"/>
                </a:solidFill>
              </a:rPr>
              <a:t> </a:t>
            </a:r>
          </a:p>
        </p:txBody>
      </p:sp>
      <p:sp>
        <p:nvSpPr>
          <p:cNvPr id="16" name="Rectangle 15">
            <a:extLst>
              <a:ext uri="{FF2B5EF4-FFF2-40B4-BE49-F238E27FC236}">
                <a16:creationId xmlns:a16="http://schemas.microsoft.com/office/drawing/2014/main" id="{96F8FBAA-F9B1-4FDA-A9A9-99BCC6B00895}"/>
              </a:ext>
            </a:extLst>
          </p:cNvPr>
          <p:cNvSpPr/>
          <p:nvPr/>
        </p:nvSpPr>
        <p:spPr>
          <a:xfrm>
            <a:off x="4347967" y="2738673"/>
            <a:ext cx="1768882"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AC </a:t>
            </a:r>
            <a:r>
              <a:rPr lang="en-US" sz="2400" dirty="0">
                <a:solidFill>
                  <a:srgbClr val="0070C0"/>
                </a:solidFill>
              </a:rPr>
              <a:t> =   1.0  </a:t>
            </a:r>
            <a:r>
              <a:rPr lang="en-US" sz="2400" dirty="0" err="1">
                <a:solidFill>
                  <a:srgbClr val="0070C0"/>
                </a:solidFill>
              </a:rPr>
              <a:t>lb</a:t>
            </a:r>
            <a:endParaRPr lang="en-US" sz="2400" dirty="0">
              <a:solidFill>
                <a:srgbClr val="0070C0"/>
              </a:solidFill>
            </a:endParaRPr>
          </a:p>
        </p:txBody>
      </p:sp>
      <p:sp>
        <p:nvSpPr>
          <p:cNvPr id="20" name="TextBox 19">
            <a:extLst>
              <a:ext uri="{FF2B5EF4-FFF2-40B4-BE49-F238E27FC236}">
                <a16:creationId xmlns:a16="http://schemas.microsoft.com/office/drawing/2014/main" id="{C0689BB6-BBF1-4E12-9DB9-42463EC40C92}"/>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A</a:t>
            </a:r>
          </a:p>
        </p:txBody>
      </p:sp>
      <p:sp>
        <p:nvSpPr>
          <p:cNvPr id="21" name="TextBox 20">
            <a:extLst>
              <a:ext uri="{FF2B5EF4-FFF2-40B4-BE49-F238E27FC236}">
                <a16:creationId xmlns:a16="http://schemas.microsoft.com/office/drawing/2014/main" id="{162E5E8B-6929-4FCC-AB07-405F26D4F477}"/>
              </a:ext>
            </a:extLst>
          </p:cNvPr>
          <p:cNvSpPr txBox="1"/>
          <p:nvPr/>
        </p:nvSpPr>
        <p:spPr>
          <a:xfrm>
            <a:off x="6766561" y="1195752"/>
            <a:ext cx="4853352" cy="1200329"/>
          </a:xfrm>
          <a:prstGeom prst="rect">
            <a:avLst/>
          </a:prstGeom>
          <a:noFill/>
        </p:spPr>
        <p:txBody>
          <a:bodyPr wrap="square" rtlCol="0">
            <a:spAutoFit/>
          </a:bodyPr>
          <a:lstStyle/>
          <a:p>
            <a:r>
              <a:rPr lang="en-US" sz="2400" dirty="0"/>
              <a:t>This is the force in Member AB.  The direction of the arrow indicates this beam is in </a:t>
            </a:r>
            <a:r>
              <a:rPr lang="en-US" sz="2400" b="1" dirty="0"/>
              <a:t>compression</a:t>
            </a:r>
            <a:r>
              <a:rPr lang="en-US" sz="2400" dirty="0"/>
              <a:t>.</a:t>
            </a:r>
          </a:p>
        </p:txBody>
      </p:sp>
      <p:sp>
        <p:nvSpPr>
          <p:cNvPr id="22" name="TextBox 21">
            <a:extLst>
              <a:ext uri="{FF2B5EF4-FFF2-40B4-BE49-F238E27FC236}">
                <a16:creationId xmlns:a16="http://schemas.microsoft.com/office/drawing/2014/main" id="{FA76E79E-FE87-4902-9C09-A4DE8F915FBC}"/>
              </a:ext>
            </a:extLst>
          </p:cNvPr>
          <p:cNvSpPr txBox="1"/>
          <p:nvPr/>
        </p:nvSpPr>
        <p:spPr>
          <a:xfrm>
            <a:off x="4347966" y="3460093"/>
            <a:ext cx="4864021" cy="1200329"/>
          </a:xfrm>
          <a:prstGeom prst="rect">
            <a:avLst/>
          </a:prstGeom>
          <a:noFill/>
        </p:spPr>
        <p:txBody>
          <a:bodyPr wrap="square" rtlCol="0">
            <a:spAutoFit/>
          </a:bodyPr>
          <a:lstStyle/>
          <a:p>
            <a:r>
              <a:rPr lang="en-US" sz="2400" dirty="0"/>
              <a:t>This is the force in Member AC.  The direction of the arrow indicates this beam is in </a:t>
            </a:r>
            <a:r>
              <a:rPr lang="en-US" sz="2400" b="1" dirty="0"/>
              <a:t>tension</a:t>
            </a:r>
            <a:r>
              <a:rPr lang="en-US" sz="2400" dirty="0"/>
              <a:t>.</a:t>
            </a:r>
          </a:p>
        </p:txBody>
      </p:sp>
      <p:sp>
        <p:nvSpPr>
          <p:cNvPr id="23" name="TextBox 22">
            <a:extLst>
              <a:ext uri="{FF2B5EF4-FFF2-40B4-BE49-F238E27FC236}">
                <a16:creationId xmlns:a16="http://schemas.microsoft.com/office/drawing/2014/main" id="{330F17C6-4622-4B74-9E68-4052060709DA}"/>
              </a:ext>
            </a:extLst>
          </p:cNvPr>
          <p:cNvSpPr txBox="1"/>
          <p:nvPr/>
        </p:nvSpPr>
        <p:spPr>
          <a:xfrm>
            <a:off x="900332" y="4994028"/>
            <a:ext cx="10719581" cy="830997"/>
          </a:xfrm>
          <a:prstGeom prst="rect">
            <a:avLst/>
          </a:prstGeom>
          <a:noFill/>
        </p:spPr>
        <p:txBody>
          <a:bodyPr wrap="square" rtlCol="0">
            <a:spAutoFit/>
          </a:bodyPr>
          <a:lstStyle/>
          <a:p>
            <a:r>
              <a:rPr lang="en-US" sz="2400" dirty="0"/>
              <a:t>A member in compression could start to bend and eventually buckle if it is not strong enough to resist the force.  This is a failure mode to look for during testing…</a:t>
            </a:r>
          </a:p>
        </p:txBody>
      </p:sp>
      <p:sp>
        <p:nvSpPr>
          <p:cNvPr id="24" name="Slide Number Placeholder 23">
            <a:extLst>
              <a:ext uri="{FF2B5EF4-FFF2-40B4-BE49-F238E27FC236}">
                <a16:creationId xmlns:a16="http://schemas.microsoft.com/office/drawing/2014/main" id="{8C07C381-27B8-4FAE-94E7-9521245C9F9C}"/>
              </a:ext>
            </a:extLst>
          </p:cNvPr>
          <p:cNvSpPr>
            <a:spLocks noGrp="1"/>
          </p:cNvSpPr>
          <p:nvPr>
            <p:ph type="sldNum" sz="quarter" idx="12"/>
          </p:nvPr>
        </p:nvSpPr>
        <p:spPr/>
        <p:txBody>
          <a:bodyPr/>
          <a:lstStyle/>
          <a:p>
            <a:fld id="{DF95B5A6-D793-4AED-B3D4-E74EACBE5324}" type="slidenum">
              <a:rPr lang="en-US" smtClean="0"/>
              <a:t>17</a:t>
            </a:fld>
            <a:endParaRPr lang="en-US"/>
          </a:p>
        </p:txBody>
      </p:sp>
      <p:sp>
        <p:nvSpPr>
          <p:cNvPr id="25" name="TextBox 24">
            <a:extLst>
              <a:ext uri="{FF2B5EF4-FFF2-40B4-BE49-F238E27FC236}">
                <a16:creationId xmlns:a16="http://schemas.microsoft.com/office/drawing/2014/main" id="{36C233E9-797F-4B6F-AD52-7404A322C471}"/>
              </a:ext>
            </a:extLst>
          </p:cNvPr>
          <p:cNvSpPr txBox="1"/>
          <p:nvPr/>
        </p:nvSpPr>
        <p:spPr>
          <a:xfrm>
            <a:off x="2345975" y="2752797"/>
            <a:ext cx="443129" cy="461665"/>
          </a:xfrm>
          <a:prstGeom prst="rect">
            <a:avLst/>
          </a:prstGeom>
          <a:noFill/>
        </p:spPr>
        <p:txBody>
          <a:bodyPr wrap="square" rtlCol="0">
            <a:spAutoFit/>
          </a:bodyPr>
          <a:lstStyle/>
          <a:p>
            <a:r>
              <a:rPr lang="en-US" sz="2400" b="1" dirty="0"/>
              <a:t>A</a:t>
            </a:r>
          </a:p>
        </p:txBody>
      </p:sp>
      <p:sp>
        <p:nvSpPr>
          <p:cNvPr id="26" name="Rectangle 25">
            <a:extLst>
              <a:ext uri="{FF2B5EF4-FFF2-40B4-BE49-F238E27FC236}">
                <a16:creationId xmlns:a16="http://schemas.microsoft.com/office/drawing/2014/main" id="{C405BDE6-B050-4A6F-9760-92014D1B2828}"/>
              </a:ext>
            </a:extLst>
          </p:cNvPr>
          <p:cNvSpPr/>
          <p:nvPr/>
        </p:nvSpPr>
        <p:spPr>
          <a:xfrm>
            <a:off x="3151164" y="2799469"/>
            <a:ext cx="3516922" cy="32355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6F434893-4447-4AD5-89C5-750AB8390C9C}"/>
              </a:ext>
            </a:extLst>
          </p:cNvPr>
          <p:cNvSpPr/>
          <p:nvPr/>
        </p:nvSpPr>
        <p:spPr>
          <a:xfrm rot="19056217">
            <a:off x="2666757" y="1737900"/>
            <a:ext cx="2909002" cy="28995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0022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709EE6-5A77-47D6-8368-45EC2B195C68}"/>
              </a:ext>
            </a:extLst>
          </p:cNvPr>
          <p:cNvSpPr>
            <a:spLocks noGrp="1"/>
          </p:cNvSpPr>
          <p:nvPr>
            <p:ph type="sldNum" sz="quarter" idx="12"/>
          </p:nvPr>
        </p:nvSpPr>
        <p:spPr/>
        <p:txBody>
          <a:bodyPr/>
          <a:lstStyle/>
          <a:p>
            <a:fld id="{DF95B5A6-D793-4AED-B3D4-E74EACBE5324}" type="slidenum">
              <a:rPr lang="en-US" smtClean="0"/>
              <a:t>18</a:t>
            </a:fld>
            <a:endParaRPr lang="en-US"/>
          </a:p>
        </p:txBody>
      </p:sp>
      <p:grpSp>
        <p:nvGrpSpPr>
          <p:cNvPr id="31" name="Group 30">
            <a:extLst>
              <a:ext uri="{FF2B5EF4-FFF2-40B4-BE49-F238E27FC236}">
                <a16:creationId xmlns:a16="http://schemas.microsoft.com/office/drawing/2014/main" id="{61739DCE-5659-4F5C-80B1-93EDD6223A96}"/>
              </a:ext>
            </a:extLst>
          </p:cNvPr>
          <p:cNvGrpSpPr/>
          <p:nvPr/>
        </p:nvGrpSpPr>
        <p:grpSpPr>
          <a:xfrm>
            <a:off x="5584873" y="688030"/>
            <a:ext cx="5525085" cy="2460745"/>
            <a:chOff x="2386827" y="1348646"/>
            <a:chExt cx="7808732" cy="4117749"/>
          </a:xfrm>
        </p:grpSpPr>
        <p:cxnSp>
          <p:nvCxnSpPr>
            <p:cNvPr id="3" name="Straight Connector 2">
              <a:extLst>
                <a:ext uri="{FF2B5EF4-FFF2-40B4-BE49-F238E27FC236}">
                  <a16:creationId xmlns:a16="http://schemas.microsoft.com/office/drawing/2014/main" id="{AF298060-193A-4C1D-AD31-7F90ED0194A6}"/>
                </a:ext>
              </a:extLst>
            </p:cNvPr>
            <p:cNvCxnSpPr>
              <a:cxnSpLocks/>
            </p:cNvCxnSpPr>
            <p:nvPr/>
          </p:nvCxnSpPr>
          <p:spPr>
            <a:xfrm flipV="1">
              <a:off x="5600696" y="1969255"/>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7ADBFC58-99DB-4A5F-A471-722BFF07BEE5}"/>
                </a:ext>
              </a:extLst>
            </p:cNvPr>
            <p:cNvCxnSpPr>
              <a:cxnSpLocks/>
            </p:cNvCxnSpPr>
            <p:nvPr/>
          </p:nvCxnSpPr>
          <p:spPr>
            <a:xfrm flipV="1">
              <a:off x="2855742" y="3840257"/>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FB57A99-F03E-419E-8650-CA60A99DE627}"/>
                </a:ext>
              </a:extLst>
            </p:cNvPr>
            <p:cNvCxnSpPr>
              <a:cxnSpLocks/>
            </p:cNvCxnSpPr>
            <p:nvPr/>
          </p:nvCxnSpPr>
          <p:spPr>
            <a:xfrm>
              <a:off x="4302370" y="1980977"/>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62FCAB5-F40C-438E-8B8F-8F5E047FB308}"/>
                </a:ext>
              </a:extLst>
            </p:cNvPr>
            <p:cNvCxnSpPr>
              <a:cxnSpLocks/>
            </p:cNvCxnSpPr>
            <p:nvPr/>
          </p:nvCxnSpPr>
          <p:spPr>
            <a:xfrm flipV="1">
              <a:off x="2855742" y="1966909"/>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61E3938-FED5-4F66-A8E3-18BCD68787F6}"/>
                </a:ext>
              </a:extLst>
            </p:cNvPr>
            <p:cNvCxnSpPr>
              <a:cxnSpLocks/>
            </p:cNvCxnSpPr>
            <p:nvPr/>
          </p:nvCxnSpPr>
          <p:spPr>
            <a:xfrm flipV="1">
              <a:off x="6865032" y="1980978"/>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B6AF531-5B7F-4C67-B6A1-8A03CA94FE26}"/>
                </a:ext>
              </a:extLst>
            </p:cNvPr>
            <p:cNvCxnSpPr>
              <a:cxnSpLocks/>
            </p:cNvCxnSpPr>
            <p:nvPr/>
          </p:nvCxnSpPr>
          <p:spPr>
            <a:xfrm flipH="1" flipV="1">
              <a:off x="4316438" y="1995047"/>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3AF38D4-E208-4481-B7E3-72079AD4B7DF}"/>
                </a:ext>
              </a:extLst>
            </p:cNvPr>
            <p:cNvCxnSpPr>
              <a:cxnSpLocks/>
            </p:cNvCxnSpPr>
            <p:nvPr/>
          </p:nvCxnSpPr>
          <p:spPr>
            <a:xfrm flipH="1" flipV="1">
              <a:off x="8311660" y="2009115"/>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4D0824D-4396-40DA-977C-6A14B552C720}"/>
                </a:ext>
              </a:extLst>
            </p:cNvPr>
            <p:cNvCxnSpPr/>
            <p:nvPr/>
          </p:nvCxnSpPr>
          <p:spPr>
            <a:xfrm>
              <a:off x="5584874" y="3980936"/>
              <a:ext cx="0" cy="70338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DFE9783-8363-4B42-8D98-BF0EDE0FD2AE}"/>
                </a:ext>
              </a:extLst>
            </p:cNvPr>
            <p:cNvCxnSpPr/>
            <p:nvPr/>
          </p:nvCxnSpPr>
          <p:spPr>
            <a:xfrm>
              <a:off x="6850964" y="3980936"/>
              <a:ext cx="0" cy="70338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54CD875-2549-40BE-87E2-DD7BC25FE8EC}"/>
                </a:ext>
              </a:extLst>
            </p:cNvPr>
            <p:cNvCxnSpPr>
              <a:cxnSpLocks/>
            </p:cNvCxnSpPr>
            <p:nvPr/>
          </p:nvCxnSpPr>
          <p:spPr>
            <a:xfrm flipV="1">
              <a:off x="2826762" y="3980937"/>
              <a:ext cx="0" cy="69188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F06DB31-56B7-422F-8618-910DD5DE2681}"/>
                </a:ext>
              </a:extLst>
            </p:cNvPr>
            <p:cNvCxnSpPr>
              <a:cxnSpLocks/>
            </p:cNvCxnSpPr>
            <p:nvPr/>
          </p:nvCxnSpPr>
          <p:spPr>
            <a:xfrm flipV="1">
              <a:off x="9617613" y="3952800"/>
              <a:ext cx="0" cy="69188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2E54A4B-47FF-4D1B-B05E-A2CA259C5074}"/>
                </a:ext>
              </a:extLst>
            </p:cNvPr>
            <p:cNvSpPr txBox="1"/>
            <p:nvPr/>
          </p:nvSpPr>
          <p:spPr>
            <a:xfrm>
              <a:off x="4843980" y="4796861"/>
              <a:ext cx="1324707"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5" name="TextBox 14">
              <a:extLst>
                <a:ext uri="{FF2B5EF4-FFF2-40B4-BE49-F238E27FC236}">
                  <a16:creationId xmlns:a16="http://schemas.microsoft.com/office/drawing/2014/main" id="{9EB9C2FE-3DDF-49C5-A7F6-3828237A478F}"/>
                </a:ext>
              </a:extLst>
            </p:cNvPr>
            <p:cNvSpPr txBox="1"/>
            <p:nvPr/>
          </p:nvSpPr>
          <p:spPr>
            <a:xfrm>
              <a:off x="6319908" y="4796859"/>
              <a:ext cx="1297752"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6" name="TextBox 15">
              <a:extLst>
                <a:ext uri="{FF2B5EF4-FFF2-40B4-BE49-F238E27FC236}">
                  <a16:creationId xmlns:a16="http://schemas.microsoft.com/office/drawing/2014/main" id="{C30C5BAC-8476-4552-A7D2-69ACE22806CC}"/>
                </a:ext>
              </a:extLst>
            </p:cNvPr>
            <p:cNvSpPr txBox="1"/>
            <p:nvPr/>
          </p:nvSpPr>
          <p:spPr>
            <a:xfrm>
              <a:off x="8897807" y="4684318"/>
              <a:ext cx="1297752"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7" name="TextBox 16">
              <a:extLst>
                <a:ext uri="{FF2B5EF4-FFF2-40B4-BE49-F238E27FC236}">
                  <a16:creationId xmlns:a16="http://schemas.microsoft.com/office/drawing/2014/main" id="{E0E5994F-E4CE-46FC-B8AB-4ED011144974}"/>
                </a:ext>
              </a:extLst>
            </p:cNvPr>
            <p:cNvSpPr txBox="1"/>
            <p:nvPr/>
          </p:nvSpPr>
          <p:spPr>
            <a:xfrm>
              <a:off x="2467709" y="4796858"/>
              <a:ext cx="1297752"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8" name="Oval 17">
              <a:extLst>
                <a:ext uri="{FF2B5EF4-FFF2-40B4-BE49-F238E27FC236}">
                  <a16:creationId xmlns:a16="http://schemas.microsoft.com/office/drawing/2014/main" id="{0BBF3BBA-2326-44C8-9F34-F303A1B8C849}"/>
                </a:ext>
              </a:extLst>
            </p:cNvPr>
            <p:cNvSpPr/>
            <p:nvPr/>
          </p:nvSpPr>
          <p:spPr>
            <a:xfrm>
              <a:off x="2791268" y="3727939"/>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EA81117-2784-4F69-9DEA-86A6B584CC5C}"/>
                </a:ext>
              </a:extLst>
            </p:cNvPr>
            <p:cNvSpPr/>
            <p:nvPr/>
          </p:nvSpPr>
          <p:spPr>
            <a:xfrm>
              <a:off x="4221484" y="1896681"/>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4C023C5-034A-45E7-A79A-56D65A0F8663}"/>
                </a:ext>
              </a:extLst>
            </p:cNvPr>
            <p:cNvSpPr/>
            <p:nvPr/>
          </p:nvSpPr>
          <p:spPr>
            <a:xfrm>
              <a:off x="5498120" y="3742006"/>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F51D138C-CB59-4229-BD18-E259B99FE112}"/>
                </a:ext>
              </a:extLst>
            </p:cNvPr>
            <p:cNvCxnSpPr>
              <a:cxnSpLocks/>
            </p:cNvCxnSpPr>
            <p:nvPr/>
          </p:nvCxnSpPr>
          <p:spPr>
            <a:xfrm flipV="1">
              <a:off x="6850963" y="1966909"/>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119F6E7F-D0E2-4F1A-B5E5-34EDCC344CD3}"/>
                </a:ext>
              </a:extLst>
            </p:cNvPr>
            <p:cNvSpPr/>
            <p:nvPr/>
          </p:nvSpPr>
          <p:spPr>
            <a:xfrm>
              <a:off x="5537976" y="1924922"/>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398B808D-84FE-4C8F-8C6E-852AF68FCE8F}"/>
                </a:ext>
              </a:extLst>
            </p:cNvPr>
            <p:cNvSpPr txBox="1"/>
            <p:nvPr/>
          </p:nvSpPr>
          <p:spPr>
            <a:xfrm>
              <a:off x="2386827" y="3588435"/>
              <a:ext cx="443129" cy="669534"/>
            </a:xfrm>
            <a:prstGeom prst="rect">
              <a:avLst/>
            </a:prstGeom>
            <a:noFill/>
          </p:spPr>
          <p:txBody>
            <a:bodyPr wrap="square" rtlCol="0">
              <a:spAutoFit/>
            </a:bodyPr>
            <a:lstStyle/>
            <a:p>
              <a:r>
                <a:rPr lang="en-US" sz="2000" b="1" dirty="0"/>
                <a:t>A</a:t>
              </a:r>
            </a:p>
          </p:txBody>
        </p:sp>
        <p:sp>
          <p:nvSpPr>
            <p:cNvPr id="24" name="TextBox 23">
              <a:extLst>
                <a:ext uri="{FF2B5EF4-FFF2-40B4-BE49-F238E27FC236}">
                  <a16:creationId xmlns:a16="http://schemas.microsoft.com/office/drawing/2014/main" id="{13CCADBC-9A0C-4152-9CFE-0A14288FA152}"/>
                </a:ext>
              </a:extLst>
            </p:cNvPr>
            <p:cNvSpPr txBox="1"/>
            <p:nvPr/>
          </p:nvSpPr>
          <p:spPr>
            <a:xfrm>
              <a:off x="3626282" y="1559717"/>
              <a:ext cx="443129" cy="669534"/>
            </a:xfrm>
            <a:prstGeom prst="rect">
              <a:avLst/>
            </a:prstGeom>
            <a:noFill/>
          </p:spPr>
          <p:txBody>
            <a:bodyPr wrap="square" rtlCol="0">
              <a:spAutoFit/>
            </a:bodyPr>
            <a:lstStyle/>
            <a:p>
              <a:r>
                <a:rPr lang="en-US" sz="2000" b="1" dirty="0"/>
                <a:t>B</a:t>
              </a:r>
            </a:p>
          </p:txBody>
        </p:sp>
        <p:sp>
          <p:nvSpPr>
            <p:cNvPr id="25" name="TextBox 24">
              <a:extLst>
                <a:ext uri="{FF2B5EF4-FFF2-40B4-BE49-F238E27FC236}">
                  <a16:creationId xmlns:a16="http://schemas.microsoft.com/office/drawing/2014/main" id="{B5021973-8D6A-4C4A-A4A2-289BAD8023FF}"/>
                </a:ext>
              </a:extLst>
            </p:cNvPr>
            <p:cNvSpPr txBox="1"/>
            <p:nvPr/>
          </p:nvSpPr>
          <p:spPr>
            <a:xfrm>
              <a:off x="4984528" y="3899097"/>
              <a:ext cx="443129" cy="669534"/>
            </a:xfrm>
            <a:prstGeom prst="rect">
              <a:avLst/>
            </a:prstGeom>
            <a:noFill/>
          </p:spPr>
          <p:txBody>
            <a:bodyPr wrap="square" rtlCol="0">
              <a:spAutoFit/>
            </a:bodyPr>
            <a:lstStyle/>
            <a:p>
              <a:r>
                <a:rPr lang="en-US" sz="2000" b="1" dirty="0"/>
                <a:t>C</a:t>
              </a:r>
            </a:p>
          </p:txBody>
        </p:sp>
        <p:sp>
          <p:nvSpPr>
            <p:cNvPr id="26" name="TextBox 25">
              <a:extLst>
                <a:ext uri="{FF2B5EF4-FFF2-40B4-BE49-F238E27FC236}">
                  <a16:creationId xmlns:a16="http://schemas.microsoft.com/office/drawing/2014/main" id="{C53848CF-9519-4B14-B2F1-18BCA9CD2103}"/>
                </a:ext>
              </a:extLst>
            </p:cNvPr>
            <p:cNvSpPr txBox="1"/>
            <p:nvPr/>
          </p:nvSpPr>
          <p:spPr>
            <a:xfrm>
              <a:off x="5437155" y="1348646"/>
              <a:ext cx="443129" cy="669534"/>
            </a:xfrm>
            <a:prstGeom prst="rect">
              <a:avLst/>
            </a:prstGeom>
            <a:noFill/>
          </p:spPr>
          <p:txBody>
            <a:bodyPr wrap="square" rtlCol="0">
              <a:spAutoFit/>
            </a:bodyPr>
            <a:lstStyle/>
            <a:p>
              <a:r>
                <a:rPr lang="en-US" sz="2000" b="1" dirty="0"/>
                <a:t>D</a:t>
              </a:r>
            </a:p>
          </p:txBody>
        </p:sp>
      </p:grpSp>
      <p:cxnSp>
        <p:nvCxnSpPr>
          <p:cNvPr id="47" name="Straight Arrow Connector 46">
            <a:extLst>
              <a:ext uri="{FF2B5EF4-FFF2-40B4-BE49-F238E27FC236}">
                <a16:creationId xmlns:a16="http://schemas.microsoft.com/office/drawing/2014/main" id="{96582486-4DC6-4DB4-80AE-BCE649AB7D3E}"/>
              </a:ext>
            </a:extLst>
          </p:cNvPr>
          <p:cNvCxnSpPr>
            <a:cxnSpLocks/>
          </p:cNvCxnSpPr>
          <p:nvPr/>
        </p:nvCxnSpPr>
        <p:spPr>
          <a:xfrm flipH="1">
            <a:off x="7036967" y="978736"/>
            <a:ext cx="381856" cy="0"/>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432C80F-F288-42B1-83EA-19B4ACDFC93F}"/>
              </a:ext>
            </a:extLst>
          </p:cNvPr>
          <p:cNvCxnSpPr>
            <a:cxnSpLocks/>
          </p:cNvCxnSpPr>
          <p:nvPr/>
        </p:nvCxnSpPr>
        <p:spPr>
          <a:xfrm flipV="1">
            <a:off x="6349443" y="1272990"/>
            <a:ext cx="562157" cy="620931"/>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0824942B-97E9-42A0-9951-3E7BF2B140BA}"/>
              </a:ext>
            </a:extLst>
          </p:cNvPr>
          <p:cNvCxnSpPr>
            <a:cxnSpLocks/>
          </p:cNvCxnSpPr>
          <p:nvPr/>
        </p:nvCxnSpPr>
        <p:spPr>
          <a:xfrm flipH="1" flipV="1">
            <a:off x="6973466" y="1255812"/>
            <a:ext cx="445357" cy="52413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0A88266-A6C2-4449-BFC5-1A185299F811}"/>
              </a:ext>
            </a:extLst>
          </p:cNvPr>
          <p:cNvSpPr txBox="1"/>
          <p:nvPr/>
        </p:nvSpPr>
        <p:spPr>
          <a:xfrm>
            <a:off x="984122" y="952800"/>
            <a:ext cx="4240859" cy="830997"/>
          </a:xfrm>
          <a:prstGeom prst="rect">
            <a:avLst/>
          </a:prstGeom>
          <a:noFill/>
        </p:spPr>
        <p:txBody>
          <a:bodyPr wrap="square" rtlCol="0">
            <a:spAutoFit/>
          </a:bodyPr>
          <a:lstStyle/>
          <a:p>
            <a:r>
              <a:rPr lang="en-US" sz="2400" dirty="0"/>
              <a:t>Free Body Diagram (FBD) of </a:t>
            </a:r>
            <a:r>
              <a:rPr lang="en-US" sz="2400" b="1" dirty="0"/>
              <a:t>Point B</a:t>
            </a:r>
            <a:r>
              <a:rPr lang="en-US" sz="2400" dirty="0"/>
              <a:t> on the bridge structure:</a:t>
            </a:r>
          </a:p>
        </p:txBody>
      </p:sp>
      <p:sp>
        <p:nvSpPr>
          <p:cNvPr id="57" name="TextBox 56">
            <a:extLst>
              <a:ext uri="{FF2B5EF4-FFF2-40B4-BE49-F238E27FC236}">
                <a16:creationId xmlns:a16="http://schemas.microsoft.com/office/drawing/2014/main" id="{CE380EC3-DE7E-4BD5-B8E5-5A2F7F3F65F5}"/>
              </a:ext>
            </a:extLst>
          </p:cNvPr>
          <p:cNvSpPr txBox="1"/>
          <p:nvPr/>
        </p:nvSpPr>
        <p:spPr>
          <a:xfrm>
            <a:off x="5018857" y="3368961"/>
            <a:ext cx="6483757" cy="1569660"/>
          </a:xfrm>
          <a:prstGeom prst="rect">
            <a:avLst/>
          </a:prstGeom>
          <a:noFill/>
        </p:spPr>
        <p:txBody>
          <a:bodyPr wrap="square" rtlCol="0">
            <a:spAutoFit/>
          </a:bodyPr>
          <a:lstStyle/>
          <a:p>
            <a:r>
              <a:rPr lang="en-US" sz="2400" dirty="0"/>
              <a:t>We want to calculate the forces in the three truss members that are joined at Point B.  We already calculated one of the forces (</a:t>
            </a:r>
            <a:r>
              <a:rPr lang="en-US" sz="2400" b="1" dirty="0">
                <a:solidFill>
                  <a:srgbClr val="7030A0"/>
                </a:solidFill>
              </a:rPr>
              <a:t>F</a:t>
            </a:r>
            <a:r>
              <a:rPr lang="en-US" sz="2400" b="1" baseline="-25000" dirty="0">
                <a:solidFill>
                  <a:srgbClr val="7030A0"/>
                </a:solidFill>
              </a:rPr>
              <a:t>AB</a:t>
            </a:r>
            <a:r>
              <a:rPr lang="en-US" sz="2400" dirty="0"/>
              <a:t>).  The other two forces are defined as </a:t>
            </a:r>
            <a:r>
              <a:rPr lang="en-US" sz="2400" b="1" dirty="0">
                <a:solidFill>
                  <a:srgbClr val="00B050"/>
                </a:solidFill>
              </a:rPr>
              <a:t>F</a:t>
            </a:r>
            <a:r>
              <a:rPr lang="en-US" sz="2400" b="1" baseline="-25000" dirty="0">
                <a:solidFill>
                  <a:srgbClr val="00B050"/>
                </a:solidFill>
              </a:rPr>
              <a:t>BC</a:t>
            </a:r>
            <a:r>
              <a:rPr lang="en-US" sz="2400" dirty="0"/>
              <a:t> and </a:t>
            </a:r>
            <a:r>
              <a:rPr lang="en-US" sz="2400" b="1" dirty="0">
                <a:solidFill>
                  <a:srgbClr val="0070C0"/>
                </a:solidFill>
              </a:rPr>
              <a:t>F</a:t>
            </a:r>
            <a:r>
              <a:rPr lang="en-US" sz="2400" b="1" baseline="-25000" dirty="0">
                <a:solidFill>
                  <a:srgbClr val="0070C0"/>
                </a:solidFill>
              </a:rPr>
              <a:t>BD</a:t>
            </a:r>
            <a:r>
              <a:rPr lang="en-US" sz="2400" baseline="-25000" dirty="0"/>
              <a:t> </a:t>
            </a:r>
            <a:r>
              <a:rPr lang="en-US" sz="2400" dirty="0"/>
              <a:t>.</a:t>
            </a:r>
          </a:p>
        </p:txBody>
      </p:sp>
      <p:sp>
        <p:nvSpPr>
          <p:cNvPr id="61" name="TextBox 60">
            <a:extLst>
              <a:ext uri="{FF2B5EF4-FFF2-40B4-BE49-F238E27FC236}">
                <a16:creationId xmlns:a16="http://schemas.microsoft.com/office/drawing/2014/main" id="{38B4ED7A-C2FA-41B9-B763-2CE2BD752A25}"/>
              </a:ext>
            </a:extLst>
          </p:cNvPr>
          <p:cNvSpPr txBox="1"/>
          <p:nvPr/>
        </p:nvSpPr>
        <p:spPr>
          <a:xfrm>
            <a:off x="5018857" y="5086580"/>
            <a:ext cx="6273919" cy="461665"/>
          </a:xfrm>
          <a:prstGeom prst="rect">
            <a:avLst/>
          </a:prstGeom>
          <a:noFill/>
        </p:spPr>
        <p:txBody>
          <a:bodyPr wrap="square" rtlCol="0">
            <a:spAutoFit/>
          </a:bodyPr>
          <a:lstStyle/>
          <a:p>
            <a:r>
              <a:rPr lang="en-US" sz="2400" dirty="0"/>
              <a:t>Once again we sum the forces…</a:t>
            </a:r>
          </a:p>
        </p:txBody>
      </p:sp>
      <p:sp>
        <p:nvSpPr>
          <p:cNvPr id="58" name="Oval 57">
            <a:extLst>
              <a:ext uri="{FF2B5EF4-FFF2-40B4-BE49-F238E27FC236}">
                <a16:creationId xmlns:a16="http://schemas.microsoft.com/office/drawing/2014/main" id="{C4962885-33AD-422E-AF90-2D7F65C30817}"/>
              </a:ext>
            </a:extLst>
          </p:cNvPr>
          <p:cNvSpPr/>
          <p:nvPr/>
        </p:nvSpPr>
        <p:spPr>
          <a:xfrm>
            <a:off x="2127577" y="2795136"/>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B42BF8EF-00BA-4CF1-92F9-7044581947B2}"/>
              </a:ext>
            </a:extLst>
          </p:cNvPr>
          <p:cNvCxnSpPr>
            <a:cxnSpLocks/>
          </p:cNvCxnSpPr>
          <p:nvPr/>
        </p:nvCxnSpPr>
        <p:spPr>
          <a:xfrm flipV="1">
            <a:off x="889619" y="3102270"/>
            <a:ext cx="1237958" cy="1082263"/>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4F88FBD-C544-4659-8A76-E6C2D8F9F912}"/>
              </a:ext>
            </a:extLst>
          </p:cNvPr>
          <p:cNvCxnSpPr>
            <a:cxnSpLocks/>
          </p:cNvCxnSpPr>
          <p:nvPr/>
        </p:nvCxnSpPr>
        <p:spPr>
          <a:xfrm flipH="1" flipV="1">
            <a:off x="2528403" y="2956659"/>
            <a:ext cx="894448" cy="3516"/>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08B19FCC-11A6-4EDF-AD97-8F977AD404C5}"/>
              </a:ext>
            </a:extLst>
          </p:cNvPr>
          <p:cNvSpPr/>
          <p:nvPr/>
        </p:nvSpPr>
        <p:spPr>
          <a:xfrm rot="19134870">
            <a:off x="344997" y="3322795"/>
            <a:ext cx="1722266"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 </a:t>
            </a:r>
            <a:r>
              <a:rPr lang="en-US" sz="2400" dirty="0">
                <a:solidFill>
                  <a:srgbClr val="7030A0"/>
                </a:solidFill>
              </a:rPr>
              <a:t>= 1.41 </a:t>
            </a:r>
            <a:r>
              <a:rPr lang="en-US" sz="2400" dirty="0" err="1">
                <a:solidFill>
                  <a:srgbClr val="7030A0"/>
                </a:solidFill>
              </a:rPr>
              <a:t>lb</a:t>
            </a:r>
            <a:r>
              <a:rPr lang="en-US" sz="2400" dirty="0">
                <a:solidFill>
                  <a:srgbClr val="7030A0"/>
                </a:solidFill>
              </a:rPr>
              <a:t> </a:t>
            </a:r>
          </a:p>
        </p:txBody>
      </p:sp>
      <p:sp>
        <p:nvSpPr>
          <p:cNvPr id="63" name="Rectangle 62">
            <a:extLst>
              <a:ext uri="{FF2B5EF4-FFF2-40B4-BE49-F238E27FC236}">
                <a16:creationId xmlns:a16="http://schemas.microsoft.com/office/drawing/2014/main" id="{6AE4577F-4957-4E17-8EA6-6D900AD49B99}"/>
              </a:ext>
            </a:extLst>
          </p:cNvPr>
          <p:cNvSpPr/>
          <p:nvPr/>
        </p:nvSpPr>
        <p:spPr>
          <a:xfrm>
            <a:off x="3291637" y="2450577"/>
            <a:ext cx="679994"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BD </a:t>
            </a:r>
            <a:r>
              <a:rPr lang="en-US" sz="2400" dirty="0">
                <a:solidFill>
                  <a:srgbClr val="0070C0"/>
                </a:solidFill>
              </a:rPr>
              <a:t> </a:t>
            </a:r>
          </a:p>
        </p:txBody>
      </p:sp>
      <p:cxnSp>
        <p:nvCxnSpPr>
          <p:cNvPr id="64" name="Straight Arrow Connector 63">
            <a:extLst>
              <a:ext uri="{FF2B5EF4-FFF2-40B4-BE49-F238E27FC236}">
                <a16:creationId xmlns:a16="http://schemas.microsoft.com/office/drawing/2014/main" id="{71971281-C5BD-456D-9951-85592EBC8DD9}"/>
              </a:ext>
            </a:extLst>
          </p:cNvPr>
          <p:cNvCxnSpPr>
            <a:cxnSpLocks/>
          </p:cNvCxnSpPr>
          <p:nvPr/>
        </p:nvCxnSpPr>
        <p:spPr>
          <a:xfrm flipH="1" flipV="1">
            <a:off x="2443533" y="3102270"/>
            <a:ext cx="952429" cy="106717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10B5F28-6A04-4087-906A-3711633EB08A}"/>
              </a:ext>
            </a:extLst>
          </p:cNvPr>
          <p:cNvCxnSpPr>
            <a:cxnSpLocks/>
          </p:cNvCxnSpPr>
          <p:nvPr/>
        </p:nvCxnSpPr>
        <p:spPr>
          <a:xfrm>
            <a:off x="2303423" y="2282275"/>
            <a:ext cx="0" cy="21343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F3D8F77F-0639-4A6B-A531-107A015D9EC7}"/>
              </a:ext>
            </a:extLst>
          </p:cNvPr>
          <p:cNvSpPr txBox="1"/>
          <p:nvPr/>
        </p:nvSpPr>
        <p:spPr>
          <a:xfrm>
            <a:off x="1255643" y="3800108"/>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67" name="TextBox 66">
            <a:extLst>
              <a:ext uri="{FF2B5EF4-FFF2-40B4-BE49-F238E27FC236}">
                <a16:creationId xmlns:a16="http://schemas.microsoft.com/office/drawing/2014/main" id="{8615C30B-AB2F-4F13-8C0D-550629418033}"/>
              </a:ext>
            </a:extLst>
          </p:cNvPr>
          <p:cNvSpPr txBox="1"/>
          <p:nvPr/>
        </p:nvSpPr>
        <p:spPr>
          <a:xfrm>
            <a:off x="2288944" y="3368961"/>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68" name="TextBox 67">
            <a:extLst>
              <a:ext uri="{FF2B5EF4-FFF2-40B4-BE49-F238E27FC236}">
                <a16:creationId xmlns:a16="http://schemas.microsoft.com/office/drawing/2014/main" id="{2CE3F53F-6ECF-4535-848A-FA273E4F288B}"/>
              </a:ext>
            </a:extLst>
          </p:cNvPr>
          <p:cNvSpPr txBox="1"/>
          <p:nvPr/>
        </p:nvSpPr>
        <p:spPr>
          <a:xfrm>
            <a:off x="2675824" y="3013436"/>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69" name="Rectangle 68">
            <a:extLst>
              <a:ext uri="{FF2B5EF4-FFF2-40B4-BE49-F238E27FC236}">
                <a16:creationId xmlns:a16="http://schemas.microsoft.com/office/drawing/2014/main" id="{99412A3D-D858-48CA-8D24-3EDB9FB70009}"/>
              </a:ext>
            </a:extLst>
          </p:cNvPr>
          <p:cNvSpPr/>
          <p:nvPr/>
        </p:nvSpPr>
        <p:spPr>
          <a:xfrm>
            <a:off x="3064781" y="4245741"/>
            <a:ext cx="662361"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BC </a:t>
            </a:r>
            <a:r>
              <a:rPr lang="en-US" sz="2400" dirty="0">
                <a:solidFill>
                  <a:srgbClr val="00B050"/>
                </a:solidFill>
              </a:rPr>
              <a:t> </a:t>
            </a:r>
          </a:p>
        </p:txBody>
      </p:sp>
      <p:sp>
        <p:nvSpPr>
          <p:cNvPr id="70" name="TextBox 69">
            <a:extLst>
              <a:ext uri="{FF2B5EF4-FFF2-40B4-BE49-F238E27FC236}">
                <a16:creationId xmlns:a16="http://schemas.microsoft.com/office/drawing/2014/main" id="{31804915-1FBE-4C8B-8F24-96A9ABC8FED5}"/>
              </a:ext>
            </a:extLst>
          </p:cNvPr>
          <p:cNvSpPr txBox="1"/>
          <p:nvPr/>
        </p:nvSpPr>
        <p:spPr>
          <a:xfrm>
            <a:off x="1709458" y="2487205"/>
            <a:ext cx="443129" cy="461665"/>
          </a:xfrm>
          <a:prstGeom prst="rect">
            <a:avLst/>
          </a:prstGeom>
          <a:noFill/>
        </p:spPr>
        <p:txBody>
          <a:bodyPr wrap="square" rtlCol="0">
            <a:spAutoFit/>
          </a:bodyPr>
          <a:lstStyle/>
          <a:p>
            <a:r>
              <a:rPr lang="en-US" sz="2400" b="1" dirty="0"/>
              <a:t>B</a:t>
            </a:r>
          </a:p>
        </p:txBody>
      </p:sp>
      <p:sp>
        <p:nvSpPr>
          <p:cNvPr id="46" name="Oval 45">
            <a:extLst>
              <a:ext uri="{FF2B5EF4-FFF2-40B4-BE49-F238E27FC236}">
                <a16:creationId xmlns:a16="http://schemas.microsoft.com/office/drawing/2014/main" id="{01906864-6953-409F-A99C-863EE9218C3D}"/>
              </a:ext>
            </a:extLst>
          </p:cNvPr>
          <p:cNvSpPr/>
          <p:nvPr/>
        </p:nvSpPr>
        <p:spPr>
          <a:xfrm>
            <a:off x="6147727" y="439100"/>
            <a:ext cx="1470273" cy="15393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556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fade">
                                      <p:cBhvr>
                                        <p:cTn id="1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FE9EAB3-A126-4DCE-8673-19C06DCC0F3F}"/>
              </a:ext>
            </a:extLst>
          </p:cNvPr>
          <p:cNvSpPr/>
          <p:nvPr/>
        </p:nvSpPr>
        <p:spPr>
          <a:xfrm>
            <a:off x="2033033" y="1276465"/>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2A6E130D-FA5A-414D-9EFB-966E9DA7F095}"/>
              </a:ext>
            </a:extLst>
          </p:cNvPr>
          <p:cNvCxnSpPr>
            <a:cxnSpLocks/>
          </p:cNvCxnSpPr>
          <p:nvPr/>
        </p:nvCxnSpPr>
        <p:spPr>
          <a:xfrm flipV="1">
            <a:off x="795075" y="1583599"/>
            <a:ext cx="1237958" cy="1082263"/>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FE8A005-D26A-478B-9EEE-120BED25DEF9}"/>
              </a:ext>
            </a:extLst>
          </p:cNvPr>
          <p:cNvSpPr/>
          <p:nvPr/>
        </p:nvSpPr>
        <p:spPr>
          <a:xfrm rot="19134870">
            <a:off x="250453" y="1804124"/>
            <a:ext cx="1722266"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 </a:t>
            </a:r>
            <a:r>
              <a:rPr lang="en-US" sz="2400" dirty="0">
                <a:solidFill>
                  <a:srgbClr val="7030A0"/>
                </a:solidFill>
              </a:rPr>
              <a:t>= 1.41 </a:t>
            </a:r>
            <a:r>
              <a:rPr lang="en-US" sz="2400" dirty="0" err="1">
                <a:solidFill>
                  <a:srgbClr val="7030A0"/>
                </a:solidFill>
              </a:rPr>
              <a:t>lb</a:t>
            </a:r>
            <a:r>
              <a:rPr lang="en-US" sz="2400" dirty="0">
                <a:solidFill>
                  <a:srgbClr val="7030A0"/>
                </a:solidFill>
              </a:rPr>
              <a:t> </a:t>
            </a:r>
          </a:p>
        </p:txBody>
      </p:sp>
      <p:sp>
        <p:nvSpPr>
          <p:cNvPr id="20" name="TextBox 19">
            <a:extLst>
              <a:ext uri="{FF2B5EF4-FFF2-40B4-BE49-F238E27FC236}">
                <a16:creationId xmlns:a16="http://schemas.microsoft.com/office/drawing/2014/main" id="{C0689BB6-BBF1-4E12-9DB9-42463EC40C92}"/>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B</a:t>
            </a:r>
          </a:p>
        </p:txBody>
      </p:sp>
      <p:sp>
        <p:nvSpPr>
          <p:cNvPr id="23" name="TextBox 22">
            <a:extLst>
              <a:ext uri="{FF2B5EF4-FFF2-40B4-BE49-F238E27FC236}">
                <a16:creationId xmlns:a16="http://schemas.microsoft.com/office/drawing/2014/main" id="{330F17C6-4622-4B74-9E68-4052060709DA}"/>
              </a:ext>
            </a:extLst>
          </p:cNvPr>
          <p:cNvSpPr txBox="1"/>
          <p:nvPr/>
        </p:nvSpPr>
        <p:spPr>
          <a:xfrm>
            <a:off x="987829" y="5474896"/>
            <a:ext cx="10719581" cy="830997"/>
          </a:xfrm>
          <a:prstGeom prst="rect">
            <a:avLst/>
          </a:prstGeom>
          <a:noFill/>
        </p:spPr>
        <p:txBody>
          <a:bodyPr wrap="square" rtlCol="0">
            <a:spAutoFit/>
          </a:bodyPr>
          <a:lstStyle/>
          <a:p>
            <a:r>
              <a:rPr lang="en-US" sz="2400" dirty="0"/>
              <a:t>The negative sign indicates the assumed direction for the force in </a:t>
            </a:r>
            <a:r>
              <a:rPr lang="en-US" sz="2400" dirty="0">
                <a:solidFill>
                  <a:srgbClr val="00B050"/>
                </a:solidFill>
              </a:rPr>
              <a:t>F</a:t>
            </a:r>
            <a:r>
              <a:rPr lang="en-US" sz="2400" baseline="-25000" dirty="0">
                <a:solidFill>
                  <a:srgbClr val="00B050"/>
                </a:solidFill>
              </a:rPr>
              <a:t>BC  </a:t>
            </a:r>
            <a:r>
              <a:rPr lang="en-US" sz="2400" dirty="0"/>
              <a:t>is incorrect.  The </a:t>
            </a:r>
            <a:r>
              <a:rPr lang="en-US" sz="2400" dirty="0">
                <a:solidFill>
                  <a:srgbClr val="00B050"/>
                </a:solidFill>
              </a:rPr>
              <a:t>force arrow </a:t>
            </a:r>
            <a:r>
              <a:rPr lang="en-US" sz="2400" dirty="0"/>
              <a:t>for </a:t>
            </a:r>
            <a:r>
              <a:rPr lang="en-US" sz="2400" dirty="0">
                <a:solidFill>
                  <a:srgbClr val="00B050"/>
                </a:solidFill>
              </a:rPr>
              <a:t>F</a:t>
            </a:r>
            <a:r>
              <a:rPr lang="en-US" sz="2400" baseline="-25000" dirty="0">
                <a:solidFill>
                  <a:srgbClr val="00B050"/>
                </a:solidFill>
              </a:rPr>
              <a:t>BC</a:t>
            </a:r>
            <a:r>
              <a:rPr lang="en-US" sz="2400" dirty="0">
                <a:solidFill>
                  <a:srgbClr val="00B050"/>
                </a:solidFill>
              </a:rPr>
              <a:t> </a:t>
            </a:r>
            <a:r>
              <a:rPr lang="en-US" sz="2400" dirty="0"/>
              <a:t>in the diagram above needs to be flipped…</a:t>
            </a:r>
          </a:p>
        </p:txBody>
      </p:sp>
      <p:sp>
        <p:nvSpPr>
          <p:cNvPr id="24" name="Slide Number Placeholder 23">
            <a:extLst>
              <a:ext uri="{FF2B5EF4-FFF2-40B4-BE49-F238E27FC236}">
                <a16:creationId xmlns:a16="http://schemas.microsoft.com/office/drawing/2014/main" id="{8C07C381-27B8-4FAE-94E7-9521245C9F9C}"/>
              </a:ext>
            </a:extLst>
          </p:cNvPr>
          <p:cNvSpPr>
            <a:spLocks noGrp="1"/>
          </p:cNvSpPr>
          <p:nvPr>
            <p:ph type="sldNum" sz="quarter" idx="12"/>
          </p:nvPr>
        </p:nvSpPr>
        <p:spPr/>
        <p:txBody>
          <a:bodyPr/>
          <a:lstStyle/>
          <a:p>
            <a:fld id="{DF95B5A6-D793-4AED-B3D4-E74EACBE5324}" type="slidenum">
              <a:rPr lang="en-US" smtClean="0"/>
              <a:t>19</a:t>
            </a:fld>
            <a:endParaRPr lang="en-US"/>
          </a:p>
        </p:txBody>
      </p:sp>
      <p:cxnSp>
        <p:nvCxnSpPr>
          <p:cNvPr id="15" name="Straight Arrow Connector 14">
            <a:extLst>
              <a:ext uri="{FF2B5EF4-FFF2-40B4-BE49-F238E27FC236}">
                <a16:creationId xmlns:a16="http://schemas.microsoft.com/office/drawing/2014/main" id="{2B9D6F6F-AD87-43C5-B169-F053B55CD250}"/>
              </a:ext>
            </a:extLst>
          </p:cNvPr>
          <p:cNvCxnSpPr>
            <a:cxnSpLocks/>
          </p:cNvCxnSpPr>
          <p:nvPr/>
        </p:nvCxnSpPr>
        <p:spPr>
          <a:xfrm flipH="1" flipV="1">
            <a:off x="2348989" y="1583599"/>
            <a:ext cx="952429" cy="1067170"/>
          </a:xfrm>
          <a:prstGeom prst="straightConnector1">
            <a:avLst/>
          </a:prstGeom>
          <a:ln w="76200">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EA48D88-6ED2-46F4-899F-D061D98DCBF6}"/>
              </a:ext>
            </a:extLst>
          </p:cNvPr>
          <p:cNvCxnSpPr>
            <a:cxnSpLocks/>
          </p:cNvCxnSpPr>
          <p:nvPr/>
        </p:nvCxnSpPr>
        <p:spPr>
          <a:xfrm>
            <a:off x="2208879" y="763604"/>
            <a:ext cx="0" cy="21343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AF0ABE9-703D-43E2-8F59-B80A9E067BE6}"/>
              </a:ext>
            </a:extLst>
          </p:cNvPr>
          <p:cNvSpPr txBox="1"/>
          <p:nvPr/>
        </p:nvSpPr>
        <p:spPr>
          <a:xfrm>
            <a:off x="1161099" y="2281437"/>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5" name="TextBox 24">
            <a:extLst>
              <a:ext uri="{FF2B5EF4-FFF2-40B4-BE49-F238E27FC236}">
                <a16:creationId xmlns:a16="http://schemas.microsoft.com/office/drawing/2014/main" id="{0CD0BDBB-9F18-4F06-B31E-10000F897972}"/>
              </a:ext>
            </a:extLst>
          </p:cNvPr>
          <p:cNvSpPr txBox="1"/>
          <p:nvPr/>
        </p:nvSpPr>
        <p:spPr>
          <a:xfrm>
            <a:off x="2194400" y="1850290"/>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6" name="TextBox 25">
            <a:extLst>
              <a:ext uri="{FF2B5EF4-FFF2-40B4-BE49-F238E27FC236}">
                <a16:creationId xmlns:a16="http://schemas.microsoft.com/office/drawing/2014/main" id="{67206CAC-AB8E-4DE6-84F0-9CB568D625B9}"/>
              </a:ext>
            </a:extLst>
          </p:cNvPr>
          <p:cNvSpPr txBox="1"/>
          <p:nvPr/>
        </p:nvSpPr>
        <p:spPr>
          <a:xfrm>
            <a:off x="2581280" y="1494765"/>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7" name="Rectangle 26">
            <a:extLst>
              <a:ext uri="{FF2B5EF4-FFF2-40B4-BE49-F238E27FC236}">
                <a16:creationId xmlns:a16="http://schemas.microsoft.com/office/drawing/2014/main" id="{50DBD6CD-9214-4D4A-BF76-3A2FD1C47F4D}"/>
              </a:ext>
            </a:extLst>
          </p:cNvPr>
          <p:cNvSpPr/>
          <p:nvPr/>
        </p:nvSpPr>
        <p:spPr>
          <a:xfrm>
            <a:off x="2984852" y="2746730"/>
            <a:ext cx="662361"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BC </a:t>
            </a:r>
            <a:r>
              <a:rPr lang="en-US" sz="2400" dirty="0">
                <a:solidFill>
                  <a:srgbClr val="00B050"/>
                </a:solidFill>
              </a:rPr>
              <a:t> </a:t>
            </a:r>
          </a:p>
        </p:txBody>
      </p:sp>
      <p:sp>
        <p:nvSpPr>
          <p:cNvPr id="28" name="TextBox 27">
            <a:extLst>
              <a:ext uri="{FF2B5EF4-FFF2-40B4-BE49-F238E27FC236}">
                <a16:creationId xmlns:a16="http://schemas.microsoft.com/office/drawing/2014/main" id="{DC12C044-D38D-4C69-838D-CFF1C6E963DD}"/>
              </a:ext>
            </a:extLst>
          </p:cNvPr>
          <p:cNvSpPr txBox="1"/>
          <p:nvPr/>
        </p:nvSpPr>
        <p:spPr>
          <a:xfrm>
            <a:off x="1614914" y="968534"/>
            <a:ext cx="443129" cy="461665"/>
          </a:xfrm>
          <a:prstGeom prst="rect">
            <a:avLst/>
          </a:prstGeom>
          <a:noFill/>
        </p:spPr>
        <p:txBody>
          <a:bodyPr wrap="square" rtlCol="0">
            <a:spAutoFit/>
          </a:bodyPr>
          <a:lstStyle/>
          <a:p>
            <a:r>
              <a:rPr lang="en-US" sz="2400" b="1" dirty="0"/>
              <a:t>B</a:t>
            </a:r>
          </a:p>
        </p:txBody>
      </p:sp>
      <p:sp>
        <p:nvSpPr>
          <p:cNvPr id="29" name="TextBox 28">
            <a:extLst>
              <a:ext uri="{FF2B5EF4-FFF2-40B4-BE49-F238E27FC236}">
                <a16:creationId xmlns:a16="http://schemas.microsoft.com/office/drawing/2014/main" id="{334E0231-D708-4D7C-8017-17C8021FCF3F}"/>
              </a:ext>
            </a:extLst>
          </p:cNvPr>
          <p:cNvSpPr txBox="1"/>
          <p:nvPr/>
        </p:nvSpPr>
        <p:spPr>
          <a:xfrm>
            <a:off x="4349465" y="903480"/>
            <a:ext cx="6651466" cy="830997"/>
          </a:xfrm>
          <a:prstGeom prst="rect">
            <a:avLst/>
          </a:prstGeom>
          <a:noFill/>
        </p:spPr>
        <p:txBody>
          <a:bodyPr wrap="square" rtlCol="0">
            <a:spAutoFit/>
          </a:bodyPr>
          <a:lstStyle/>
          <a:p>
            <a:r>
              <a:rPr lang="en-US" sz="2400" dirty="0"/>
              <a:t>Knowing </a:t>
            </a:r>
            <a:r>
              <a:rPr lang="en-US" sz="2400" b="1" dirty="0">
                <a:solidFill>
                  <a:srgbClr val="7030A0"/>
                </a:solidFill>
              </a:rPr>
              <a:t>F</a:t>
            </a:r>
            <a:r>
              <a:rPr lang="en-US" sz="2400" b="1" baseline="-25000" dirty="0">
                <a:solidFill>
                  <a:srgbClr val="7030A0"/>
                </a:solidFill>
              </a:rPr>
              <a:t>AB</a:t>
            </a:r>
            <a:r>
              <a:rPr lang="en-US" sz="2400" b="1" dirty="0">
                <a:solidFill>
                  <a:srgbClr val="7030A0"/>
                </a:solidFill>
              </a:rPr>
              <a:t> </a:t>
            </a:r>
            <a:r>
              <a:rPr lang="en-US" sz="2400" dirty="0"/>
              <a:t> the other forces on Point B can be determined by once again summing forces.</a:t>
            </a:r>
          </a:p>
        </p:txBody>
      </p:sp>
      <p:sp>
        <p:nvSpPr>
          <p:cNvPr id="30" name="TextBox 29">
            <a:extLst>
              <a:ext uri="{FF2B5EF4-FFF2-40B4-BE49-F238E27FC236}">
                <a16:creationId xmlns:a16="http://schemas.microsoft.com/office/drawing/2014/main" id="{5C394843-0910-4AEA-8D7F-E169B574B3EE}"/>
              </a:ext>
            </a:extLst>
          </p:cNvPr>
          <p:cNvSpPr txBox="1"/>
          <p:nvPr/>
        </p:nvSpPr>
        <p:spPr>
          <a:xfrm>
            <a:off x="4332851" y="1922812"/>
            <a:ext cx="7385538" cy="461665"/>
          </a:xfrm>
          <a:prstGeom prst="rect">
            <a:avLst/>
          </a:prstGeom>
          <a:noFill/>
        </p:spPr>
        <p:txBody>
          <a:bodyPr wrap="square" rtlCol="0">
            <a:spAutoFit/>
          </a:bodyPr>
          <a:lstStyle/>
          <a:p>
            <a:r>
              <a:rPr lang="en-US" sz="2400" dirty="0"/>
              <a:t>Sum the Forces in the </a:t>
            </a:r>
            <a:r>
              <a:rPr lang="en-US" sz="2400" b="1" dirty="0"/>
              <a:t>Y-direction</a:t>
            </a:r>
            <a:r>
              <a:rPr lang="en-US" sz="2400" dirty="0"/>
              <a:t> ( ∑ </a:t>
            </a:r>
            <a:r>
              <a:rPr lang="en-US" sz="2400" dirty="0" err="1"/>
              <a:t>F</a:t>
            </a:r>
            <a:r>
              <a:rPr lang="en-US" sz="2400" baseline="-25000" dirty="0" err="1"/>
              <a:t>y</a:t>
            </a:r>
            <a:r>
              <a:rPr lang="en-US" sz="2400" dirty="0"/>
              <a:t> ):</a:t>
            </a:r>
          </a:p>
        </p:txBody>
      </p:sp>
      <p:sp>
        <p:nvSpPr>
          <p:cNvPr id="31" name="TextBox 30">
            <a:extLst>
              <a:ext uri="{FF2B5EF4-FFF2-40B4-BE49-F238E27FC236}">
                <a16:creationId xmlns:a16="http://schemas.microsoft.com/office/drawing/2014/main" id="{ED8B2A1F-CB9D-4CFB-8F39-12648B8364BE}"/>
              </a:ext>
            </a:extLst>
          </p:cNvPr>
          <p:cNvSpPr txBox="1"/>
          <p:nvPr/>
        </p:nvSpPr>
        <p:spPr>
          <a:xfrm>
            <a:off x="4349465" y="3147811"/>
            <a:ext cx="7174521"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7030A0"/>
                </a:solidFill>
              </a:rPr>
              <a:t>+ 1.41</a:t>
            </a:r>
            <a:r>
              <a:rPr lang="en-US" sz="2400" dirty="0"/>
              <a:t> </a:t>
            </a:r>
            <a:r>
              <a:rPr lang="en-US" sz="2400" dirty="0">
                <a:solidFill>
                  <a:srgbClr val="7030A0"/>
                </a:solidFill>
              </a:rPr>
              <a:t>* Sin (45) </a:t>
            </a:r>
            <a:r>
              <a:rPr lang="en-US" sz="2400" dirty="0"/>
              <a:t>)  +   ( +  </a:t>
            </a:r>
            <a:r>
              <a:rPr lang="en-US" sz="2400" b="1" dirty="0">
                <a:solidFill>
                  <a:srgbClr val="00B050"/>
                </a:solidFill>
              </a:rPr>
              <a:t>F</a:t>
            </a:r>
            <a:r>
              <a:rPr lang="en-US" sz="2400" b="1" baseline="-25000" dirty="0">
                <a:solidFill>
                  <a:srgbClr val="00B050"/>
                </a:solidFill>
              </a:rPr>
              <a:t>BC</a:t>
            </a:r>
            <a:r>
              <a:rPr lang="en-US" sz="2400" dirty="0"/>
              <a:t> </a:t>
            </a:r>
            <a:r>
              <a:rPr lang="en-US" sz="2400" dirty="0">
                <a:solidFill>
                  <a:srgbClr val="00B050"/>
                </a:solidFill>
              </a:rPr>
              <a:t>* Sin (45) </a:t>
            </a:r>
            <a:r>
              <a:rPr lang="en-US" sz="2400" dirty="0"/>
              <a:t>)   =   0 </a:t>
            </a:r>
          </a:p>
        </p:txBody>
      </p:sp>
      <p:sp>
        <p:nvSpPr>
          <p:cNvPr id="32" name="TextBox 31">
            <a:extLst>
              <a:ext uri="{FF2B5EF4-FFF2-40B4-BE49-F238E27FC236}">
                <a16:creationId xmlns:a16="http://schemas.microsoft.com/office/drawing/2014/main" id="{2E3FDEDD-549E-4C9F-BCB5-F247AA6D4D35}"/>
              </a:ext>
            </a:extLst>
          </p:cNvPr>
          <p:cNvSpPr txBox="1"/>
          <p:nvPr/>
        </p:nvSpPr>
        <p:spPr>
          <a:xfrm>
            <a:off x="4332851" y="3732735"/>
            <a:ext cx="5683347"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7030A0"/>
                </a:solidFill>
              </a:rPr>
              <a:t>+ 1.0 </a:t>
            </a:r>
            <a:r>
              <a:rPr lang="en-US" sz="2400" dirty="0"/>
              <a:t>)  +   ( + </a:t>
            </a:r>
            <a:r>
              <a:rPr lang="en-US" sz="2400" b="1" dirty="0">
                <a:solidFill>
                  <a:srgbClr val="00B050"/>
                </a:solidFill>
              </a:rPr>
              <a:t>F</a:t>
            </a:r>
            <a:r>
              <a:rPr lang="en-US" sz="2400" b="1" baseline="-25000" dirty="0">
                <a:solidFill>
                  <a:srgbClr val="00B050"/>
                </a:solidFill>
              </a:rPr>
              <a:t>BC</a:t>
            </a:r>
            <a:r>
              <a:rPr lang="en-US" sz="2400" baseline="-25000" dirty="0">
                <a:solidFill>
                  <a:srgbClr val="00B050"/>
                </a:solidFill>
              </a:rPr>
              <a:t>  </a:t>
            </a:r>
            <a:r>
              <a:rPr lang="en-US" sz="2400" dirty="0">
                <a:solidFill>
                  <a:srgbClr val="00B050"/>
                </a:solidFill>
              </a:rPr>
              <a:t>*  0.707 </a:t>
            </a:r>
            <a:r>
              <a:rPr lang="en-US" sz="2400" dirty="0"/>
              <a:t>)   =   0 </a:t>
            </a:r>
          </a:p>
        </p:txBody>
      </p:sp>
      <p:sp>
        <p:nvSpPr>
          <p:cNvPr id="33" name="TextBox 32">
            <a:extLst>
              <a:ext uri="{FF2B5EF4-FFF2-40B4-BE49-F238E27FC236}">
                <a16:creationId xmlns:a16="http://schemas.microsoft.com/office/drawing/2014/main" id="{D2BFF850-B802-4424-B60D-33B11D86D78F}"/>
              </a:ext>
            </a:extLst>
          </p:cNvPr>
          <p:cNvSpPr txBox="1"/>
          <p:nvPr/>
        </p:nvSpPr>
        <p:spPr>
          <a:xfrm>
            <a:off x="4332851" y="4303422"/>
            <a:ext cx="5683347" cy="461665"/>
          </a:xfrm>
          <a:prstGeom prst="rect">
            <a:avLst/>
          </a:prstGeom>
          <a:noFill/>
        </p:spPr>
        <p:txBody>
          <a:bodyPr wrap="square" rtlCol="0">
            <a:spAutoFit/>
          </a:bodyPr>
          <a:lstStyle/>
          <a:p>
            <a:r>
              <a:rPr lang="en-US" sz="2400" dirty="0"/>
              <a:t> </a:t>
            </a:r>
            <a:r>
              <a:rPr lang="en-US" sz="2400" b="1" dirty="0">
                <a:solidFill>
                  <a:srgbClr val="00B050"/>
                </a:solidFill>
              </a:rPr>
              <a:t>F</a:t>
            </a:r>
            <a:r>
              <a:rPr lang="en-US" sz="2400" b="1" baseline="-25000" dirty="0">
                <a:solidFill>
                  <a:srgbClr val="00B050"/>
                </a:solidFill>
              </a:rPr>
              <a:t>BC</a:t>
            </a:r>
            <a:r>
              <a:rPr lang="en-US" sz="2400" baseline="-25000" dirty="0">
                <a:solidFill>
                  <a:srgbClr val="00B050"/>
                </a:solidFill>
              </a:rPr>
              <a:t>  </a:t>
            </a:r>
            <a:r>
              <a:rPr lang="en-US" sz="2400" dirty="0">
                <a:solidFill>
                  <a:srgbClr val="00B050"/>
                </a:solidFill>
              </a:rPr>
              <a:t>*  0.707   </a:t>
            </a:r>
            <a:r>
              <a:rPr lang="en-US" sz="2400" dirty="0"/>
              <a:t>=    </a:t>
            </a:r>
            <a:r>
              <a:rPr lang="en-US" sz="2400" dirty="0">
                <a:solidFill>
                  <a:srgbClr val="7030A0"/>
                </a:solidFill>
              </a:rPr>
              <a:t>- 1.0 </a:t>
            </a:r>
          </a:p>
        </p:txBody>
      </p:sp>
      <p:sp>
        <p:nvSpPr>
          <p:cNvPr id="34" name="TextBox 33">
            <a:extLst>
              <a:ext uri="{FF2B5EF4-FFF2-40B4-BE49-F238E27FC236}">
                <a16:creationId xmlns:a16="http://schemas.microsoft.com/office/drawing/2014/main" id="{E969501D-C13D-4104-980A-6D856023EB45}"/>
              </a:ext>
            </a:extLst>
          </p:cNvPr>
          <p:cNvSpPr txBox="1"/>
          <p:nvPr/>
        </p:nvSpPr>
        <p:spPr>
          <a:xfrm>
            <a:off x="4332850" y="4834475"/>
            <a:ext cx="5683347" cy="461665"/>
          </a:xfrm>
          <a:prstGeom prst="rect">
            <a:avLst/>
          </a:prstGeom>
          <a:noFill/>
        </p:spPr>
        <p:txBody>
          <a:bodyPr wrap="square" rtlCol="0">
            <a:spAutoFit/>
          </a:bodyPr>
          <a:lstStyle/>
          <a:p>
            <a:r>
              <a:rPr lang="en-US" sz="2400" dirty="0"/>
              <a:t> </a:t>
            </a:r>
            <a:r>
              <a:rPr lang="en-US" sz="2400" b="1" dirty="0">
                <a:solidFill>
                  <a:srgbClr val="00B050"/>
                </a:solidFill>
              </a:rPr>
              <a:t>F</a:t>
            </a:r>
            <a:r>
              <a:rPr lang="en-US" sz="2400" b="1" baseline="-25000" dirty="0">
                <a:solidFill>
                  <a:srgbClr val="00B050"/>
                </a:solidFill>
              </a:rPr>
              <a:t>BC</a:t>
            </a:r>
            <a:r>
              <a:rPr lang="en-US" sz="2400" b="1" dirty="0">
                <a:solidFill>
                  <a:srgbClr val="7030A0"/>
                </a:solidFill>
              </a:rPr>
              <a:t> </a:t>
            </a:r>
            <a:r>
              <a:rPr lang="en-US" sz="2400" b="1" dirty="0"/>
              <a:t> </a:t>
            </a:r>
            <a:r>
              <a:rPr lang="en-US" sz="2400" dirty="0"/>
              <a:t>=</a:t>
            </a:r>
            <a:r>
              <a:rPr lang="en-US" sz="2400" b="1" dirty="0"/>
              <a:t>  </a:t>
            </a:r>
            <a:r>
              <a:rPr lang="en-US" sz="2400" dirty="0">
                <a:solidFill>
                  <a:srgbClr val="00B050"/>
                </a:solidFill>
              </a:rPr>
              <a:t>- </a:t>
            </a:r>
            <a:r>
              <a:rPr lang="en-US" sz="2400" b="1" dirty="0">
                <a:solidFill>
                  <a:srgbClr val="00B050"/>
                </a:solidFill>
              </a:rPr>
              <a:t>1.41 </a:t>
            </a:r>
            <a:r>
              <a:rPr lang="en-US" sz="2400" b="1" dirty="0" err="1">
                <a:solidFill>
                  <a:srgbClr val="00B050"/>
                </a:solidFill>
              </a:rPr>
              <a:t>lbs</a:t>
            </a:r>
            <a:r>
              <a:rPr lang="en-US" sz="2400" b="1" dirty="0">
                <a:solidFill>
                  <a:srgbClr val="00B050"/>
                </a:solidFill>
              </a:rPr>
              <a:t> </a:t>
            </a:r>
          </a:p>
        </p:txBody>
      </p:sp>
      <p:cxnSp>
        <p:nvCxnSpPr>
          <p:cNvPr id="39" name="Straight Connector 38">
            <a:extLst>
              <a:ext uri="{FF2B5EF4-FFF2-40B4-BE49-F238E27FC236}">
                <a16:creationId xmlns:a16="http://schemas.microsoft.com/office/drawing/2014/main" id="{4A7E18F8-48C8-4685-AD35-3D602DB78188}"/>
              </a:ext>
            </a:extLst>
          </p:cNvPr>
          <p:cNvCxnSpPr>
            <a:cxnSpLocks/>
          </p:cNvCxnSpPr>
          <p:nvPr/>
        </p:nvCxnSpPr>
        <p:spPr>
          <a:xfrm>
            <a:off x="3316033" y="1635130"/>
            <a:ext cx="0" cy="101563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96A0A334-1329-45FE-89D5-0E6FD00B0757}"/>
              </a:ext>
            </a:extLst>
          </p:cNvPr>
          <p:cNvSpPr/>
          <p:nvPr/>
        </p:nvSpPr>
        <p:spPr>
          <a:xfrm rot="16200000">
            <a:off x="2890870" y="1850290"/>
            <a:ext cx="1491114" cy="369332"/>
          </a:xfrm>
          <a:prstGeom prst="rect">
            <a:avLst/>
          </a:prstGeom>
        </p:spPr>
        <p:txBody>
          <a:bodyPr wrap="none">
            <a:spAutoFit/>
          </a:bodyPr>
          <a:lstStyle/>
          <a:p>
            <a:r>
              <a:rPr lang="en-US" dirty="0">
                <a:solidFill>
                  <a:srgbClr val="00B050"/>
                </a:solidFill>
              </a:rPr>
              <a:t>F</a:t>
            </a:r>
            <a:r>
              <a:rPr lang="en-US" baseline="-25000" dirty="0">
                <a:solidFill>
                  <a:srgbClr val="00B050"/>
                </a:solidFill>
              </a:rPr>
              <a:t>BC</a:t>
            </a:r>
            <a:r>
              <a:rPr lang="en-US" dirty="0">
                <a:solidFill>
                  <a:srgbClr val="00B050"/>
                </a:solidFill>
              </a:rPr>
              <a:t> * Sin (45) </a:t>
            </a:r>
          </a:p>
        </p:txBody>
      </p:sp>
      <p:sp>
        <p:nvSpPr>
          <p:cNvPr id="48" name="TextBox 47">
            <a:extLst>
              <a:ext uri="{FF2B5EF4-FFF2-40B4-BE49-F238E27FC236}">
                <a16:creationId xmlns:a16="http://schemas.microsoft.com/office/drawing/2014/main" id="{C65621BA-316C-4D33-A276-D0E1A6000781}"/>
              </a:ext>
            </a:extLst>
          </p:cNvPr>
          <p:cNvSpPr txBox="1"/>
          <p:nvPr/>
        </p:nvSpPr>
        <p:spPr>
          <a:xfrm>
            <a:off x="4324413" y="2515077"/>
            <a:ext cx="7174521"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7030A0"/>
                </a:solidFill>
              </a:rPr>
              <a:t>+ </a:t>
            </a:r>
            <a:r>
              <a:rPr lang="en-US" sz="2400" b="1" dirty="0">
                <a:solidFill>
                  <a:srgbClr val="7030A0"/>
                </a:solidFill>
              </a:rPr>
              <a:t>F</a:t>
            </a:r>
            <a:r>
              <a:rPr lang="en-US" sz="2400" b="1" baseline="-25000" dirty="0">
                <a:solidFill>
                  <a:srgbClr val="7030A0"/>
                </a:solidFill>
              </a:rPr>
              <a:t>AB</a:t>
            </a:r>
            <a:r>
              <a:rPr lang="en-US" sz="2400" dirty="0">
                <a:solidFill>
                  <a:srgbClr val="7030A0"/>
                </a:solidFill>
              </a:rPr>
              <a:t> * Sin (45) </a:t>
            </a:r>
            <a:r>
              <a:rPr lang="en-US" sz="2400" dirty="0"/>
              <a:t>)  +   ( +  </a:t>
            </a:r>
            <a:r>
              <a:rPr lang="en-US" sz="2400" b="1" dirty="0">
                <a:solidFill>
                  <a:srgbClr val="00B050"/>
                </a:solidFill>
              </a:rPr>
              <a:t>F</a:t>
            </a:r>
            <a:r>
              <a:rPr lang="en-US" sz="2400" b="1" baseline="-25000" dirty="0">
                <a:solidFill>
                  <a:srgbClr val="00B050"/>
                </a:solidFill>
              </a:rPr>
              <a:t>BC</a:t>
            </a:r>
            <a:r>
              <a:rPr lang="en-US" sz="2400" dirty="0"/>
              <a:t> </a:t>
            </a:r>
            <a:r>
              <a:rPr lang="en-US" sz="2400" dirty="0">
                <a:solidFill>
                  <a:srgbClr val="00B050"/>
                </a:solidFill>
              </a:rPr>
              <a:t>* Sin (45) </a:t>
            </a:r>
            <a:r>
              <a:rPr lang="en-US" sz="2400" dirty="0"/>
              <a:t>)   =   0 </a:t>
            </a:r>
          </a:p>
        </p:txBody>
      </p:sp>
      <p:cxnSp>
        <p:nvCxnSpPr>
          <p:cNvPr id="38" name="Straight Connector 37">
            <a:extLst>
              <a:ext uri="{FF2B5EF4-FFF2-40B4-BE49-F238E27FC236}">
                <a16:creationId xmlns:a16="http://schemas.microsoft.com/office/drawing/2014/main" id="{635CE917-2CA3-41D0-8A16-C2097771D717}"/>
              </a:ext>
            </a:extLst>
          </p:cNvPr>
          <p:cNvCxnSpPr>
            <a:cxnSpLocks/>
          </p:cNvCxnSpPr>
          <p:nvPr/>
        </p:nvCxnSpPr>
        <p:spPr>
          <a:xfrm>
            <a:off x="1116411" y="2668353"/>
            <a:ext cx="9970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2A5AEA0-1FFD-4630-BE1C-5721F83866BD}"/>
              </a:ext>
            </a:extLst>
          </p:cNvPr>
          <p:cNvCxnSpPr>
            <a:cxnSpLocks/>
          </p:cNvCxnSpPr>
          <p:nvPr/>
        </p:nvCxnSpPr>
        <p:spPr>
          <a:xfrm flipV="1">
            <a:off x="3418374" y="1537675"/>
            <a:ext cx="0" cy="107197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C1390ACF-331C-4485-BF68-FE2448633396}"/>
              </a:ext>
            </a:extLst>
          </p:cNvPr>
          <p:cNvCxnSpPr>
            <a:cxnSpLocks/>
          </p:cNvCxnSpPr>
          <p:nvPr/>
        </p:nvCxnSpPr>
        <p:spPr>
          <a:xfrm flipV="1">
            <a:off x="2107544" y="1679431"/>
            <a:ext cx="8238" cy="930223"/>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440E92EB-B81B-43FA-A118-EC31DF14DB89}"/>
              </a:ext>
            </a:extLst>
          </p:cNvPr>
          <p:cNvSpPr/>
          <p:nvPr/>
        </p:nvSpPr>
        <p:spPr>
          <a:xfrm rot="16200000">
            <a:off x="1188163" y="2311743"/>
            <a:ext cx="1433277" cy="369332"/>
          </a:xfrm>
          <a:prstGeom prst="rect">
            <a:avLst/>
          </a:prstGeom>
        </p:spPr>
        <p:txBody>
          <a:bodyPr wrap="none">
            <a:spAutoFit/>
          </a:bodyPr>
          <a:lstStyle/>
          <a:p>
            <a:r>
              <a:rPr lang="en-US" dirty="0">
                <a:solidFill>
                  <a:srgbClr val="7030A0"/>
                </a:solidFill>
              </a:rPr>
              <a:t>F</a:t>
            </a:r>
            <a:r>
              <a:rPr lang="en-US" baseline="-25000" dirty="0">
                <a:solidFill>
                  <a:srgbClr val="7030A0"/>
                </a:solidFill>
              </a:rPr>
              <a:t>AB</a:t>
            </a:r>
            <a:r>
              <a:rPr lang="en-US" dirty="0">
                <a:solidFill>
                  <a:srgbClr val="7030A0"/>
                </a:solidFill>
              </a:rPr>
              <a:t> * Sin (45) </a:t>
            </a:r>
          </a:p>
        </p:txBody>
      </p:sp>
      <p:cxnSp>
        <p:nvCxnSpPr>
          <p:cNvPr id="43" name="Straight Connector 42">
            <a:extLst>
              <a:ext uri="{FF2B5EF4-FFF2-40B4-BE49-F238E27FC236}">
                <a16:creationId xmlns:a16="http://schemas.microsoft.com/office/drawing/2014/main" id="{1B42A2A6-B91F-4847-8032-00725330E114}"/>
              </a:ext>
            </a:extLst>
          </p:cNvPr>
          <p:cNvCxnSpPr>
            <a:cxnSpLocks/>
          </p:cNvCxnSpPr>
          <p:nvPr/>
        </p:nvCxnSpPr>
        <p:spPr>
          <a:xfrm>
            <a:off x="2267341" y="2665862"/>
            <a:ext cx="9970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C85679C-E35C-435B-BF42-99B6B843AA05}"/>
              </a:ext>
            </a:extLst>
          </p:cNvPr>
          <p:cNvCxnSpPr>
            <a:cxnSpLocks/>
          </p:cNvCxnSpPr>
          <p:nvPr/>
        </p:nvCxnSpPr>
        <p:spPr>
          <a:xfrm>
            <a:off x="2443598" y="1452561"/>
            <a:ext cx="85782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45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009553-F058-4050-8080-51C59611C8CB}"/>
              </a:ext>
            </a:extLst>
          </p:cNvPr>
          <p:cNvSpPr>
            <a:spLocks noGrp="1"/>
          </p:cNvSpPr>
          <p:nvPr>
            <p:ph type="sldNum" sz="quarter" idx="12"/>
          </p:nvPr>
        </p:nvSpPr>
        <p:spPr/>
        <p:txBody>
          <a:bodyPr/>
          <a:lstStyle/>
          <a:p>
            <a:fld id="{DF95B5A6-D793-4AED-B3D4-E74EACBE5324}" type="slidenum">
              <a:rPr lang="en-US" smtClean="0"/>
              <a:t>2</a:t>
            </a:fld>
            <a:endParaRPr lang="en-US"/>
          </a:p>
        </p:txBody>
      </p:sp>
      <p:sp>
        <p:nvSpPr>
          <p:cNvPr id="3" name="TextBox 2">
            <a:extLst>
              <a:ext uri="{FF2B5EF4-FFF2-40B4-BE49-F238E27FC236}">
                <a16:creationId xmlns:a16="http://schemas.microsoft.com/office/drawing/2014/main" id="{E069DC11-A9DD-4B74-B1D2-0FD08730FE10}"/>
              </a:ext>
            </a:extLst>
          </p:cNvPr>
          <p:cNvSpPr txBox="1"/>
          <p:nvPr/>
        </p:nvSpPr>
        <p:spPr>
          <a:xfrm>
            <a:off x="924677" y="2268190"/>
            <a:ext cx="6052898" cy="1815882"/>
          </a:xfrm>
          <a:prstGeom prst="rect">
            <a:avLst/>
          </a:prstGeom>
          <a:noFill/>
        </p:spPr>
        <p:txBody>
          <a:bodyPr wrap="square" rtlCol="0">
            <a:spAutoFit/>
          </a:bodyPr>
          <a:lstStyle/>
          <a:p>
            <a:pPr algn="ctr"/>
            <a:r>
              <a:rPr lang="en-US" sz="2800" dirty="0"/>
              <a:t>This lesson is intended to be used in conjunction with the “Method of Joints” Classroom Lesson and the companion </a:t>
            </a:r>
            <a:r>
              <a:rPr lang="en-US" sz="2800" dirty="0" err="1"/>
              <a:t>LabRat</a:t>
            </a:r>
            <a:r>
              <a:rPr lang="en-US" sz="2800" dirty="0"/>
              <a:t> bridge test experiment video.</a:t>
            </a:r>
          </a:p>
        </p:txBody>
      </p:sp>
      <p:pic>
        <p:nvPicPr>
          <p:cNvPr id="4" name="Picture 1">
            <a:extLst>
              <a:ext uri="{FF2B5EF4-FFF2-40B4-BE49-F238E27FC236}">
                <a16:creationId xmlns:a16="http://schemas.microsoft.com/office/drawing/2014/main" id="{FAA78752-362E-4F27-9F30-FF69D4D1ECFD}"/>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553589" y="1117514"/>
            <a:ext cx="3419211" cy="4622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428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FE9EAB3-A126-4DCE-8673-19C06DCC0F3F}"/>
              </a:ext>
            </a:extLst>
          </p:cNvPr>
          <p:cNvSpPr/>
          <p:nvPr/>
        </p:nvSpPr>
        <p:spPr>
          <a:xfrm>
            <a:off x="2033033" y="1276465"/>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2A6E130D-FA5A-414D-9EFB-966E9DA7F095}"/>
              </a:ext>
            </a:extLst>
          </p:cNvPr>
          <p:cNvCxnSpPr>
            <a:cxnSpLocks/>
          </p:cNvCxnSpPr>
          <p:nvPr/>
        </p:nvCxnSpPr>
        <p:spPr>
          <a:xfrm flipV="1">
            <a:off x="795075" y="1583599"/>
            <a:ext cx="1237958" cy="1082263"/>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FE8A005-D26A-478B-9EEE-120BED25DEF9}"/>
              </a:ext>
            </a:extLst>
          </p:cNvPr>
          <p:cNvSpPr/>
          <p:nvPr/>
        </p:nvSpPr>
        <p:spPr>
          <a:xfrm rot="19134870">
            <a:off x="250453" y="1804124"/>
            <a:ext cx="1722266"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 </a:t>
            </a:r>
            <a:r>
              <a:rPr lang="en-US" sz="2400" dirty="0">
                <a:solidFill>
                  <a:srgbClr val="7030A0"/>
                </a:solidFill>
              </a:rPr>
              <a:t>= 1.41 </a:t>
            </a:r>
            <a:r>
              <a:rPr lang="en-US" sz="2400" dirty="0" err="1">
                <a:solidFill>
                  <a:srgbClr val="7030A0"/>
                </a:solidFill>
              </a:rPr>
              <a:t>lb</a:t>
            </a:r>
            <a:r>
              <a:rPr lang="en-US" sz="2400" dirty="0">
                <a:solidFill>
                  <a:srgbClr val="7030A0"/>
                </a:solidFill>
              </a:rPr>
              <a:t> </a:t>
            </a:r>
          </a:p>
        </p:txBody>
      </p:sp>
      <p:sp>
        <p:nvSpPr>
          <p:cNvPr id="20" name="TextBox 19">
            <a:extLst>
              <a:ext uri="{FF2B5EF4-FFF2-40B4-BE49-F238E27FC236}">
                <a16:creationId xmlns:a16="http://schemas.microsoft.com/office/drawing/2014/main" id="{C0689BB6-BBF1-4E12-9DB9-42463EC40C92}"/>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B</a:t>
            </a:r>
          </a:p>
        </p:txBody>
      </p:sp>
      <p:sp>
        <p:nvSpPr>
          <p:cNvPr id="23" name="TextBox 22">
            <a:extLst>
              <a:ext uri="{FF2B5EF4-FFF2-40B4-BE49-F238E27FC236}">
                <a16:creationId xmlns:a16="http://schemas.microsoft.com/office/drawing/2014/main" id="{330F17C6-4622-4B74-9E68-4052060709DA}"/>
              </a:ext>
            </a:extLst>
          </p:cNvPr>
          <p:cNvSpPr txBox="1"/>
          <p:nvPr/>
        </p:nvSpPr>
        <p:spPr>
          <a:xfrm>
            <a:off x="987829" y="5474896"/>
            <a:ext cx="10719581" cy="830997"/>
          </a:xfrm>
          <a:prstGeom prst="rect">
            <a:avLst/>
          </a:prstGeom>
          <a:noFill/>
        </p:spPr>
        <p:txBody>
          <a:bodyPr wrap="square" rtlCol="0">
            <a:spAutoFit/>
          </a:bodyPr>
          <a:lstStyle/>
          <a:p>
            <a:r>
              <a:rPr lang="en-US" sz="2400" dirty="0"/>
              <a:t>The negative sign indicates the assumed direction for the force in </a:t>
            </a:r>
            <a:r>
              <a:rPr lang="en-US" sz="2400" dirty="0">
                <a:solidFill>
                  <a:srgbClr val="00B050"/>
                </a:solidFill>
              </a:rPr>
              <a:t>F</a:t>
            </a:r>
            <a:r>
              <a:rPr lang="en-US" sz="2400" baseline="-25000" dirty="0">
                <a:solidFill>
                  <a:srgbClr val="00B050"/>
                </a:solidFill>
              </a:rPr>
              <a:t>BC  </a:t>
            </a:r>
            <a:r>
              <a:rPr lang="en-US" sz="2400" dirty="0"/>
              <a:t>is incorrect.  The </a:t>
            </a:r>
            <a:r>
              <a:rPr lang="en-US" sz="2400" dirty="0">
                <a:solidFill>
                  <a:srgbClr val="00B050"/>
                </a:solidFill>
              </a:rPr>
              <a:t>force arrow </a:t>
            </a:r>
            <a:r>
              <a:rPr lang="en-US" sz="2400" dirty="0"/>
              <a:t>for </a:t>
            </a:r>
            <a:r>
              <a:rPr lang="en-US" sz="2400" dirty="0">
                <a:solidFill>
                  <a:srgbClr val="00B050"/>
                </a:solidFill>
              </a:rPr>
              <a:t>F</a:t>
            </a:r>
            <a:r>
              <a:rPr lang="en-US" sz="2400" baseline="-25000" dirty="0">
                <a:solidFill>
                  <a:srgbClr val="00B050"/>
                </a:solidFill>
              </a:rPr>
              <a:t>BC</a:t>
            </a:r>
            <a:r>
              <a:rPr lang="en-US" sz="2400" dirty="0">
                <a:solidFill>
                  <a:srgbClr val="00B050"/>
                </a:solidFill>
              </a:rPr>
              <a:t> </a:t>
            </a:r>
            <a:r>
              <a:rPr lang="en-US" sz="2400" dirty="0"/>
              <a:t>in the diagram above needs to be flipped…</a:t>
            </a:r>
          </a:p>
        </p:txBody>
      </p:sp>
      <p:sp>
        <p:nvSpPr>
          <p:cNvPr id="24" name="Slide Number Placeholder 23">
            <a:extLst>
              <a:ext uri="{FF2B5EF4-FFF2-40B4-BE49-F238E27FC236}">
                <a16:creationId xmlns:a16="http://schemas.microsoft.com/office/drawing/2014/main" id="{8C07C381-27B8-4FAE-94E7-9521245C9F9C}"/>
              </a:ext>
            </a:extLst>
          </p:cNvPr>
          <p:cNvSpPr>
            <a:spLocks noGrp="1"/>
          </p:cNvSpPr>
          <p:nvPr>
            <p:ph type="sldNum" sz="quarter" idx="12"/>
          </p:nvPr>
        </p:nvSpPr>
        <p:spPr/>
        <p:txBody>
          <a:bodyPr/>
          <a:lstStyle/>
          <a:p>
            <a:fld id="{DF95B5A6-D793-4AED-B3D4-E74EACBE5324}" type="slidenum">
              <a:rPr lang="en-US" smtClean="0"/>
              <a:t>20</a:t>
            </a:fld>
            <a:endParaRPr lang="en-US"/>
          </a:p>
        </p:txBody>
      </p:sp>
      <p:cxnSp>
        <p:nvCxnSpPr>
          <p:cNvPr id="15" name="Straight Arrow Connector 14">
            <a:extLst>
              <a:ext uri="{FF2B5EF4-FFF2-40B4-BE49-F238E27FC236}">
                <a16:creationId xmlns:a16="http://schemas.microsoft.com/office/drawing/2014/main" id="{2B9D6F6F-AD87-43C5-B169-F053B55CD250}"/>
              </a:ext>
            </a:extLst>
          </p:cNvPr>
          <p:cNvCxnSpPr>
            <a:cxnSpLocks/>
          </p:cNvCxnSpPr>
          <p:nvPr/>
        </p:nvCxnSpPr>
        <p:spPr>
          <a:xfrm>
            <a:off x="2371718" y="1598882"/>
            <a:ext cx="913319" cy="1020486"/>
          </a:xfrm>
          <a:prstGeom prst="straightConnector1">
            <a:avLst/>
          </a:prstGeom>
          <a:ln w="76200">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EA48D88-6ED2-46F4-899F-D061D98DCBF6}"/>
              </a:ext>
            </a:extLst>
          </p:cNvPr>
          <p:cNvCxnSpPr>
            <a:cxnSpLocks/>
          </p:cNvCxnSpPr>
          <p:nvPr/>
        </p:nvCxnSpPr>
        <p:spPr>
          <a:xfrm>
            <a:off x="2208879" y="763604"/>
            <a:ext cx="0" cy="21343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AF0ABE9-703D-43E2-8F59-B80A9E067BE6}"/>
              </a:ext>
            </a:extLst>
          </p:cNvPr>
          <p:cNvSpPr txBox="1"/>
          <p:nvPr/>
        </p:nvSpPr>
        <p:spPr>
          <a:xfrm>
            <a:off x="1161099" y="2281437"/>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5" name="TextBox 24">
            <a:extLst>
              <a:ext uri="{FF2B5EF4-FFF2-40B4-BE49-F238E27FC236}">
                <a16:creationId xmlns:a16="http://schemas.microsoft.com/office/drawing/2014/main" id="{0CD0BDBB-9F18-4F06-B31E-10000F897972}"/>
              </a:ext>
            </a:extLst>
          </p:cNvPr>
          <p:cNvSpPr txBox="1"/>
          <p:nvPr/>
        </p:nvSpPr>
        <p:spPr>
          <a:xfrm>
            <a:off x="2194400" y="1850290"/>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6" name="TextBox 25">
            <a:extLst>
              <a:ext uri="{FF2B5EF4-FFF2-40B4-BE49-F238E27FC236}">
                <a16:creationId xmlns:a16="http://schemas.microsoft.com/office/drawing/2014/main" id="{67206CAC-AB8E-4DE6-84F0-9CB568D625B9}"/>
              </a:ext>
            </a:extLst>
          </p:cNvPr>
          <p:cNvSpPr txBox="1"/>
          <p:nvPr/>
        </p:nvSpPr>
        <p:spPr>
          <a:xfrm>
            <a:off x="2581280" y="1494765"/>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7" name="Rectangle 26">
            <a:extLst>
              <a:ext uri="{FF2B5EF4-FFF2-40B4-BE49-F238E27FC236}">
                <a16:creationId xmlns:a16="http://schemas.microsoft.com/office/drawing/2014/main" id="{50DBD6CD-9214-4D4A-BF76-3A2FD1C47F4D}"/>
              </a:ext>
            </a:extLst>
          </p:cNvPr>
          <p:cNvSpPr/>
          <p:nvPr/>
        </p:nvSpPr>
        <p:spPr>
          <a:xfrm>
            <a:off x="2970237" y="2755206"/>
            <a:ext cx="662361"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BC </a:t>
            </a:r>
            <a:r>
              <a:rPr lang="en-US" sz="2400" dirty="0">
                <a:solidFill>
                  <a:srgbClr val="00B050"/>
                </a:solidFill>
              </a:rPr>
              <a:t> </a:t>
            </a:r>
          </a:p>
        </p:txBody>
      </p:sp>
      <p:sp>
        <p:nvSpPr>
          <p:cNvPr id="28" name="TextBox 27">
            <a:extLst>
              <a:ext uri="{FF2B5EF4-FFF2-40B4-BE49-F238E27FC236}">
                <a16:creationId xmlns:a16="http://schemas.microsoft.com/office/drawing/2014/main" id="{DC12C044-D38D-4C69-838D-CFF1C6E963DD}"/>
              </a:ext>
            </a:extLst>
          </p:cNvPr>
          <p:cNvSpPr txBox="1"/>
          <p:nvPr/>
        </p:nvSpPr>
        <p:spPr>
          <a:xfrm>
            <a:off x="1614914" y="968534"/>
            <a:ext cx="443129" cy="461665"/>
          </a:xfrm>
          <a:prstGeom prst="rect">
            <a:avLst/>
          </a:prstGeom>
          <a:noFill/>
        </p:spPr>
        <p:txBody>
          <a:bodyPr wrap="square" rtlCol="0">
            <a:spAutoFit/>
          </a:bodyPr>
          <a:lstStyle/>
          <a:p>
            <a:r>
              <a:rPr lang="en-US" sz="2400" b="1" dirty="0"/>
              <a:t>B</a:t>
            </a:r>
          </a:p>
        </p:txBody>
      </p:sp>
      <p:sp>
        <p:nvSpPr>
          <p:cNvPr id="29" name="TextBox 28">
            <a:extLst>
              <a:ext uri="{FF2B5EF4-FFF2-40B4-BE49-F238E27FC236}">
                <a16:creationId xmlns:a16="http://schemas.microsoft.com/office/drawing/2014/main" id="{334E0231-D708-4D7C-8017-17C8021FCF3F}"/>
              </a:ext>
            </a:extLst>
          </p:cNvPr>
          <p:cNvSpPr txBox="1"/>
          <p:nvPr/>
        </p:nvSpPr>
        <p:spPr>
          <a:xfrm>
            <a:off x="4349465" y="903480"/>
            <a:ext cx="6651466" cy="830997"/>
          </a:xfrm>
          <a:prstGeom prst="rect">
            <a:avLst/>
          </a:prstGeom>
          <a:noFill/>
        </p:spPr>
        <p:txBody>
          <a:bodyPr wrap="square" rtlCol="0">
            <a:spAutoFit/>
          </a:bodyPr>
          <a:lstStyle/>
          <a:p>
            <a:r>
              <a:rPr lang="en-US" sz="2400" dirty="0"/>
              <a:t>Knowing </a:t>
            </a:r>
            <a:r>
              <a:rPr lang="en-US" sz="2400" b="1" dirty="0">
                <a:solidFill>
                  <a:srgbClr val="7030A0"/>
                </a:solidFill>
              </a:rPr>
              <a:t>F</a:t>
            </a:r>
            <a:r>
              <a:rPr lang="en-US" sz="2400" b="1" baseline="-25000" dirty="0">
                <a:solidFill>
                  <a:srgbClr val="7030A0"/>
                </a:solidFill>
              </a:rPr>
              <a:t>AB</a:t>
            </a:r>
            <a:r>
              <a:rPr lang="en-US" sz="2400" b="1" dirty="0">
                <a:solidFill>
                  <a:srgbClr val="7030A0"/>
                </a:solidFill>
              </a:rPr>
              <a:t> </a:t>
            </a:r>
            <a:r>
              <a:rPr lang="en-US" sz="2400" dirty="0"/>
              <a:t> the other forces on Point B can be determined by once again summing forces.</a:t>
            </a:r>
          </a:p>
        </p:txBody>
      </p:sp>
      <p:sp>
        <p:nvSpPr>
          <p:cNvPr id="30" name="TextBox 29">
            <a:extLst>
              <a:ext uri="{FF2B5EF4-FFF2-40B4-BE49-F238E27FC236}">
                <a16:creationId xmlns:a16="http://schemas.microsoft.com/office/drawing/2014/main" id="{5C394843-0910-4AEA-8D7F-E169B574B3EE}"/>
              </a:ext>
            </a:extLst>
          </p:cNvPr>
          <p:cNvSpPr txBox="1"/>
          <p:nvPr/>
        </p:nvSpPr>
        <p:spPr>
          <a:xfrm>
            <a:off x="4332851" y="1922812"/>
            <a:ext cx="7385538" cy="461665"/>
          </a:xfrm>
          <a:prstGeom prst="rect">
            <a:avLst/>
          </a:prstGeom>
          <a:noFill/>
        </p:spPr>
        <p:txBody>
          <a:bodyPr wrap="square" rtlCol="0">
            <a:spAutoFit/>
          </a:bodyPr>
          <a:lstStyle/>
          <a:p>
            <a:r>
              <a:rPr lang="en-US" sz="2400" dirty="0"/>
              <a:t>Sum the Forces in the </a:t>
            </a:r>
            <a:r>
              <a:rPr lang="en-US" sz="2400" b="1" dirty="0"/>
              <a:t>Y-direction</a:t>
            </a:r>
            <a:r>
              <a:rPr lang="en-US" sz="2400" dirty="0"/>
              <a:t> ( ∑ </a:t>
            </a:r>
            <a:r>
              <a:rPr lang="en-US" sz="2400" dirty="0" err="1"/>
              <a:t>F</a:t>
            </a:r>
            <a:r>
              <a:rPr lang="en-US" sz="2400" baseline="-25000" dirty="0" err="1"/>
              <a:t>y</a:t>
            </a:r>
            <a:r>
              <a:rPr lang="en-US" sz="2400" dirty="0"/>
              <a:t> ):</a:t>
            </a:r>
          </a:p>
        </p:txBody>
      </p:sp>
      <p:sp>
        <p:nvSpPr>
          <p:cNvPr id="31" name="TextBox 30">
            <a:extLst>
              <a:ext uri="{FF2B5EF4-FFF2-40B4-BE49-F238E27FC236}">
                <a16:creationId xmlns:a16="http://schemas.microsoft.com/office/drawing/2014/main" id="{ED8B2A1F-CB9D-4CFB-8F39-12648B8364BE}"/>
              </a:ext>
            </a:extLst>
          </p:cNvPr>
          <p:cNvSpPr txBox="1"/>
          <p:nvPr/>
        </p:nvSpPr>
        <p:spPr>
          <a:xfrm>
            <a:off x="4349465" y="3147811"/>
            <a:ext cx="7174521"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7030A0"/>
                </a:solidFill>
              </a:rPr>
              <a:t>+ 1.41 * Sin (45) </a:t>
            </a:r>
            <a:r>
              <a:rPr lang="en-US" sz="2400" dirty="0"/>
              <a:t>)  +   ( +  </a:t>
            </a:r>
            <a:r>
              <a:rPr lang="en-US" sz="2400" b="1" dirty="0">
                <a:solidFill>
                  <a:srgbClr val="00B050"/>
                </a:solidFill>
              </a:rPr>
              <a:t>F</a:t>
            </a:r>
            <a:r>
              <a:rPr lang="en-US" sz="2400" b="1" baseline="-25000" dirty="0">
                <a:solidFill>
                  <a:srgbClr val="00B050"/>
                </a:solidFill>
              </a:rPr>
              <a:t>BC</a:t>
            </a:r>
            <a:r>
              <a:rPr lang="en-US" sz="2400" dirty="0"/>
              <a:t> </a:t>
            </a:r>
            <a:r>
              <a:rPr lang="en-US" sz="2400" dirty="0">
                <a:solidFill>
                  <a:srgbClr val="00B050"/>
                </a:solidFill>
              </a:rPr>
              <a:t>* Sin (45) </a:t>
            </a:r>
            <a:r>
              <a:rPr lang="en-US" sz="2400" dirty="0"/>
              <a:t>)   =   0 </a:t>
            </a:r>
          </a:p>
        </p:txBody>
      </p:sp>
      <p:sp>
        <p:nvSpPr>
          <p:cNvPr id="32" name="TextBox 31">
            <a:extLst>
              <a:ext uri="{FF2B5EF4-FFF2-40B4-BE49-F238E27FC236}">
                <a16:creationId xmlns:a16="http://schemas.microsoft.com/office/drawing/2014/main" id="{2E3FDEDD-549E-4C9F-BCB5-F247AA6D4D35}"/>
              </a:ext>
            </a:extLst>
          </p:cNvPr>
          <p:cNvSpPr txBox="1"/>
          <p:nvPr/>
        </p:nvSpPr>
        <p:spPr>
          <a:xfrm>
            <a:off x="4332851" y="3732735"/>
            <a:ext cx="5683347"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7030A0"/>
                </a:solidFill>
              </a:rPr>
              <a:t>+ 1.0</a:t>
            </a:r>
            <a:r>
              <a:rPr lang="en-US" sz="2400" dirty="0"/>
              <a:t> )  +   ( + </a:t>
            </a:r>
            <a:r>
              <a:rPr lang="en-US" sz="2400" b="1" dirty="0">
                <a:solidFill>
                  <a:srgbClr val="00B050"/>
                </a:solidFill>
              </a:rPr>
              <a:t>F</a:t>
            </a:r>
            <a:r>
              <a:rPr lang="en-US" sz="2400" b="1" baseline="-25000" dirty="0">
                <a:solidFill>
                  <a:srgbClr val="00B050"/>
                </a:solidFill>
              </a:rPr>
              <a:t>BC</a:t>
            </a:r>
            <a:r>
              <a:rPr lang="en-US" sz="2400" baseline="-25000" dirty="0">
                <a:solidFill>
                  <a:srgbClr val="00B050"/>
                </a:solidFill>
              </a:rPr>
              <a:t>  </a:t>
            </a:r>
            <a:r>
              <a:rPr lang="en-US" sz="2400" dirty="0">
                <a:solidFill>
                  <a:srgbClr val="00B050"/>
                </a:solidFill>
              </a:rPr>
              <a:t>*  0.707 </a:t>
            </a:r>
            <a:r>
              <a:rPr lang="en-US" sz="2400" dirty="0"/>
              <a:t>)   =   0 </a:t>
            </a:r>
          </a:p>
        </p:txBody>
      </p:sp>
      <p:sp>
        <p:nvSpPr>
          <p:cNvPr id="34" name="TextBox 33">
            <a:extLst>
              <a:ext uri="{FF2B5EF4-FFF2-40B4-BE49-F238E27FC236}">
                <a16:creationId xmlns:a16="http://schemas.microsoft.com/office/drawing/2014/main" id="{E969501D-C13D-4104-980A-6D856023EB45}"/>
              </a:ext>
            </a:extLst>
          </p:cNvPr>
          <p:cNvSpPr txBox="1"/>
          <p:nvPr/>
        </p:nvSpPr>
        <p:spPr>
          <a:xfrm>
            <a:off x="4332850" y="4834475"/>
            <a:ext cx="5683347" cy="461665"/>
          </a:xfrm>
          <a:prstGeom prst="rect">
            <a:avLst/>
          </a:prstGeom>
          <a:noFill/>
        </p:spPr>
        <p:txBody>
          <a:bodyPr wrap="square" rtlCol="0">
            <a:spAutoFit/>
          </a:bodyPr>
          <a:lstStyle/>
          <a:p>
            <a:r>
              <a:rPr lang="en-US" sz="2400" dirty="0"/>
              <a:t> </a:t>
            </a:r>
            <a:r>
              <a:rPr lang="en-US" sz="2400" b="1" dirty="0">
                <a:solidFill>
                  <a:srgbClr val="00B050"/>
                </a:solidFill>
              </a:rPr>
              <a:t>F</a:t>
            </a:r>
            <a:r>
              <a:rPr lang="en-US" sz="2400" b="1" baseline="-25000" dirty="0">
                <a:solidFill>
                  <a:srgbClr val="00B050"/>
                </a:solidFill>
              </a:rPr>
              <a:t>BC</a:t>
            </a:r>
            <a:r>
              <a:rPr lang="en-US" sz="2400" b="1" dirty="0">
                <a:solidFill>
                  <a:srgbClr val="7030A0"/>
                </a:solidFill>
              </a:rPr>
              <a:t> </a:t>
            </a:r>
            <a:r>
              <a:rPr lang="en-US" sz="2400" b="1" dirty="0"/>
              <a:t> </a:t>
            </a:r>
            <a:r>
              <a:rPr lang="en-US" sz="2400" dirty="0"/>
              <a:t>=  </a:t>
            </a:r>
            <a:r>
              <a:rPr lang="en-US" sz="2400" dirty="0">
                <a:solidFill>
                  <a:srgbClr val="00B050"/>
                </a:solidFill>
              </a:rPr>
              <a:t>- </a:t>
            </a:r>
            <a:r>
              <a:rPr lang="en-US" sz="2400" b="1" dirty="0">
                <a:solidFill>
                  <a:srgbClr val="00B050"/>
                </a:solidFill>
              </a:rPr>
              <a:t>1.41 </a:t>
            </a:r>
            <a:r>
              <a:rPr lang="en-US" sz="2400" b="1" dirty="0" err="1">
                <a:solidFill>
                  <a:srgbClr val="00B050"/>
                </a:solidFill>
              </a:rPr>
              <a:t>lbs</a:t>
            </a:r>
            <a:r>
              <a:rPr lang="en-US" sz="2400" b="1" dirty="0">
                <a:solidFill>
                  <a:srgbClr val="00B050"/>
                </a:solidFill>
              </a:rPr>
              <a:t> </a:t>
            </a:r>
          </a:p>
        </p:txBody>
      </p:sp>
      <p:cxnSp>
        <p:nvCxnSpPr>
          <p:cNvPr id="35" name="Straight Connector 34">
            <a:extLst>
              <a:ext uri="{FF2B5EF4-FFF2-40B4-BE49-F238E27FC236}">
                <a16:creationId xmlns:a16="http://schemas.microsoft.com/office/drawing/2014/main" id="{95F7A73B-D154-46D5-B320-9A1F03993467}"/>
              </a:ext>
            </a:extLst>
          </p:cNvPr>
          <p:cNvCxnSpPr>
            <a:cxnSpLocks/>
          </p:cNvCxnSpPr>
          <p:nvPr/>
        </p:nvCxnSpPr>
        <p:spPr>
          <a:xfrm>
            <a:off x="2267341" y="2665862"/>
            <a:ext cx="9970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A7E18F8-48C8-4685-AD35-3D602DB78188}"/>
              </a:ext>
            </a:extLst>
          </p:cNvPr>
          <p:cNvCxnSpPr>
            <a:cxnSpLocks/>
          </p:cNvCxnSpPr>
          <p:nvPr/>
        </p:nvCxnSpPr>
        <p:spPr>
          <a:xfrm>
            <a:off x="3316033" y="1635130"/>
            <a:ext cx="0" cy="101563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C65621BA-316C-4D33-A276-D0E1A6000781}"/>
              </a:ext>
            </a:extLst>
          </p:cNvPr>
          <p:cNvSpPr txBox="1"/>
          <p:nvPr/>
        </p:nvSpPr>
        <p:spPr>
          <a:xfrm>
            <a:off x="4324413" y="2515077"/>
            <a:ext cx="7174521"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7030A0"/>
                </a:solidFill>
              </a:rPr>
              <a:t>+ </a:t>
            </a:r>
            <a:r>
              <a:rPr lang="en-US" sz="2400" b="1" dirty="0">
                <a:solidFill>
                  <a:srgbClr val="7030A0"/>
                </a:solidFill>
              </a:rPr>
              <a:t>F</a:t>
            </a:r>
            <a:r>
              <a:rPr lang="en-US" sz="2400" b="1" baseline="-25000" dirty="0">
                <a:solidFill>
                  <a:srgbClr val="7030A0"/>
                </a:solidFill>
              </a:rPr>
              <a:t>AB</a:t>
            </a:r>
            <a:r>
              <a:rPr lang="en-US" sz="2400" dirty="0">
                <a:solidFill>
                  <a:srgbClr val="7030A0"/>
                </a:solidFill>
              </a:rPr>
              <a:t> * Sin (45) </a:t>
            </a:r>
            <a:r>
              <a:rPr lang="en-US" sz="2400" dirty="0"/>
              <a:t>)  +   ( +  </a:t>
            </a:r>
            <a:r>
              <a:rPr lang="en-US" sz="2400" b="1" dirty="0">
                <a:solidFill>
                  <a:srgbClr val="00B050"/>
                </a:solidFill>
              </a:rPr>
              <a:t>F</a:t>
            </a:r>
            <a:r>
              <a:rPr lang="en-US" sz="2400" b="1" baseline="-25000" dirty="0">
                <a:solidFill>
                  <a:srgbClr val="00B050"/>
                </a:solidFill>
              </a:rPr>
              <a:t>BC</a:t>
            </a:r>
            <a:r>
              <a:rPr lang="en-US" sz="2400" dirty="0"/>
              <a:t> </a:t>
            </a:r>
            <a:r>
              <a:rPr lang="en-US" sz="2400" dirty="0">
                <a:solidFill>
                  <a:srgbClr val="00B050"/>
                </a:solidFill>
              </a:rPr>
              <a:t>* Sin (45) </a:t>
            </a:r>
            <a:r>
              <a:rPr lang="en-US" sz="2400" dirty="0"/>
              <a:t>)   =   0 </a:t>
            </a:r>
          </a:p>
        </p:txBody>
      </p:sp>
      <p:cxnSp>
        <p:nvCxnSpPr>
          <p:cNvPr id="38" name="Straight Connector 37">
            <a:extLst>
              <a:ext uri="{FF2B5EF4-FFF2-40B4-BE49-F238E27FC236}">
                <a16:creationId xmlns:a16="http://schemas.microsoft.com/office/drawing/2014/main" id="{635CE917-2CA3-41D0-8A16-C2097771D717}"/>
              </a:ext>
            </a:extLst>
          </p:cNvPr>
          <p:cNvCxnSpPr>
            <a:cxnSpLocks/>
          </p:cNvCxnSpPr>
          <p:nvPr/>
        </p:nvCxnSpPr>
        <p:spPr>
          <a:xfrm>
            <a:off x="1116411" y="2668353"/>
            <a:ext cx="9970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FDDCD15-95E0-4612-825E-B7926A95AC99}"/>
              </a:ext>
            </a:extLst>
          </p:cNvPr>
          <p:cNvCxnSpPr>
            <a:cxnSpLocks/>
          </p:cNvCxnSpPr>
          <p:nvPr/>
        </p:nvCxnSpPr>
        <p:spPr>
          <a:xfrm flipV="1">
            <a:off x="2107544" y="1679431"/>
            <a:ext cx="8238" cy="930223"/>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3679CEBF-5C8A-4321-B105-3C4985D8807B}"/>
              </a:ext>
            </a:extLst>
          </p:cNvPr>
          <p:cNvSpPr/>
          <p:nvPr/>
        </p:nvSpPr>
        <p:spPr>
          <a:xfrm rot="16200000">
            <a:off x="1188163" y="2311743"/>
            <a:ext cx="1433277" cy="369332"/>
          </a:xfrm>
          <a:prstGeom prst="rect">
            <a:avLst/>
          </a:prstGeom>
        </p:spPr>
        <p:txBody>
          <a:bodyPr wrap="none">
            <a:spAutoFit/>
          </a:bodyPr>
          <a:lstStyle/>
          <a:p>
            <a:r>
              <a:rPr lang="en-US" dirty="0">
                <a:solidFill>
                  <a:srgbClr val="7030A0"/>
                </a:solidFill>
              </a:rPr>
              <a:t>F</a:t>
            </a:r>
            <a:r>
              <a:rPr lang="en-US" baseline="-25000" dirty="0">
                <a:solidFill>
                  <a:srgbClr val="7030A0"/>
                </a:solidFill>
              </a:rPr>
              <a:t>AB</a:t>
            </a:r>
            <a:r>
              <a:rPr lang="en-US" dirty="0">
                <a:solidFill>
                  <a:srgbClr val="7030A0"/>
                </a:solidFill>
              </a:rPr>
              <a:t> * Sin (45) </a:t>
            </a:r>
          </a:p>
        </p:txBody>
      </p:sp>
      <p:cxnSp>
        <p:nvCxnSpPr>
          <p:cNvPr id="41" name="Straight Connector 40">
            <a:extLst>
              <a:ext uri="{FF2B5EF4-FFF2-40B4-BE49-F238E27FC236}">
                <a16:creationId xmlns:a16="http://schemas.microsoft.com/office/drawing/2014/main" id="{2A46F6B4-99AD-4593-8318-958E0DDF3C68}"/>
              </a:ext>
            </a:extLst>
          </p:cNvPr>
          <p:cNvCxnSpPr>
            <a:cxnSpLocks/>
          </p:cNvCxnSpPr>
          <p:nvPr/>
        </p:nvCxnSpPr>
        <p:spPr>
          <a:xfrm>
            <a:off x="2443598" y="1452561"/>
            <a:ext cx="85782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1318707D-B8E4-495F-987B-C7F14637244B}"/>
              </a:ext>
            </a:extLst>
          </p:cNvPr>
          <p:cNvCxnSpPr>
            <a:cxnSpLocks/>
          </p:cNvCxnSpPr>
          <p:nvPr/>
        </p:nvCxnSpPr>
        <p:spPr>
          <a:xfrm>
            <a:off x="3451761" y="1531478"/>
            <a:ext cx="0" cy="113438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89C42077-57D4-4A15-BD19-8A1D8248E2EA}"/>
              </a:ext>
            </a:extLst>
          </p:cNvPr>
          <p:cNvSpPr/>
          <p:nvPr/>
        </p:nvSpPr>
        <p:spPr>
          <a:xfrm rot="16200000">
            <a:off x="2890870" y="1850290"/>
            <a:ext cx="1491114" cy="369332"/>
          </a:xfrm>
          <a:prstGeom prst="rect">
            <a:avLst/>
          </a:prstGeom>
        </p:spPr>
        <p:txBody>
          <a:bodyPr wrap="none">
            <a:spAutoFit/>
          </a:bodyPr>
          <a:lstStyle/>
          <a:p>
            <a:r>
              <a:rPr lang="en-US" dirty="0">
                <a:solidFill>
                  <a:srgbClr val="00B050"/>
                </a:solidFill>
              </a:rPr>
              <a:t>F</a:t>
            </a:r>
            <a:r>
              <a:rPr lang="en-US" baseline="-25000" dirty="0">
                <a:solidFill>
                  <a:srgbClr val="00B050"/>
                </a:solidFill>
              </a:rPr>
              <a:t>BC</a:t>
            </a:r>
            <a:r>
              <a:rPr lang="en-US" dirty="0">
                <a:solidFill>
                  <a:srgbClr val="00B050"/>
                </a:solidFill>
              </a:rPr>
              <a:t> * Sin (45) </a:t>
            </a:r>
          </a:p>
        </p:txBody>
      </p:sp>
      <p:sp>
        <p:nvSpPr>
          <p:cNvPr id="44" name="TextBox 43">
            <a:extLst>
              <a:ext uri="{FF2B5EF4-FFF2-40B4-BE49-F238E27FC236}">
                <a16:creationId xmlns:a16="http://schemas.microsoft.com/office/drawing/2014/main" id="{743975CA-4970-4389-AE3E-AABBE824C107}"/>
              </a:ext>
            </a:extLst>
          </p:cNvPr>
          <p:cNvSpPr txBox="1"/>
          <p:nvPr/>
        </p:nvSpPr>
        <p:spPr>
          <a:xfrm>
            <a:off x="4332851" y="4303422"/>
            <a:ext cx="5683347" cy="461665"/>
          </a:xfrm>
          <a:prstGeom prst="rect">
            <a:avLst/>
          </a:prstGeom>
          <a:noFill/>
        </p:spPr>
        <p:txBody>
          <a:bodyPr wrap="square" rtlCol="0">
            <a:spAutoFit/>
          </a:bodyPr>
          <a:lstStyle/>
          <a:p>
            <a:r>
              <a:rPr lang="en-US" sz="2400" dirty="0"/>
              <a:t> </a:t>
            </a:r>
            <a:r>
              <a:rPr lang="en-US" sz="2400" b="1" dirty="0">
                <a:solidFill>
                  <a:srgbClr val="00B050"/>
                </a:solidFill>
              </a:rPr>
              <a:t>F</a:t>
            </a:r>
            <a:r>
              <a:rPr lang="en-US" sz="2400" b="1" baseline="-25000" dirty="0">
                <a:solidFill>
                  <a:srgbClr val="00B050"/>
                </a:solidFill>
              </a:rPr>
              <a:t>BC</a:t>
            </a:r>
            <a:r>
              <a:rPr lang="en-US" sz="2400" baseline="-25000" dirty="0">
                <a:solidFill>
                  <a:srgbClr val="00B050"/>
                </a:solidFill>
              </a:rPr>
              <a:t>  </a:t>
            </a:r>
            <a:r>
              <a:rPr lang="en-US" sz="2400" dirty="0">
                <a:solidFill>
                  <a:srgbClr val="00B050"/>
                </a:solidFill>
              </a:rPr>
              <a:t>*  0.707   </a:t>
            </a:r>
            <a:r>
              <a:rPr lang="en-US" sz="2400" dirty="0"/>
              <a:t>=    </a:t>
            </a:r>
            <a:r>
              <a:rPr lang="en-US" sz="2400" dirty="0">
                <a:solidFill>
                  <a:srgbClr val="7030A0"/>
                </a:solidFill>
              </a:rPr>
              <a:t>- 1.0 </a:t>
            </a:r>
          </a:p>
        </p:txBody>
      </p:sp>
    </p:spTree>
    <p:extLst>
      <p:ext uri="{BB962C8B-B14F-4D97-AF65-F5344CB8AC3E}">
        <p14:creationId xmlns:p14="http://schemas.microsoft.com/office/powerpoint/2010/main" val="2232611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FE9EAB3-A126-4DCE-8673-19C06DCC0F3F}"/>
              </a:ext>
            </a:extLst>
          </p:cNvPr>
          <p:cNvSpPr/>
          <p:nvPr/>
        </p:nvSpPr>
        <p:spPr>
          <a:xfrm>
            <a:off x="2033033" y="1276465"/>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2A6E130D-FA5A-414D-9EFB-966E9DA7F095}"/>
              </a:ext>
            </a:extLst>
          </p:cNvPr>
          <p:cNvCxnSpPr>
            <a:cxnSpLocks/>
          </p:cNvCxnSpPr>
          <p:nvPr/>
        </p:nvCxnSpPr>
        <p:spPr>
          <a:xfrm flipV="1">
            <a:off x="795075" y="1583599"/>
            <a:ext cx="1237958" cy="1082263"/>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820344ED-79EC-4C28-8DD5-FAD643FAFC10}"/>
              </a:ext>
            </a:extLst>
          </p:cNvPr>
          <p:cNvCxnSpPr>
            <a:cxnSpLocks/>
          </p:cNvCxnSpPr>
          <p:nvPr/>
        </p:nvCxnSpPr>
        <p:spPr>
          <a:xfrm flipH="1" flipV="1">
            <a:off x="2433859" y="1437988"/>
            <a:ext cx="894448" cy="3516"/>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FE8A005-D26A-478B-9EEE-120BED25DEF9}"/>
              </a:ext>
            </a:extLst>
          </p:cNvPr>
          <p:cNvSpPr/>
          <p:nvPr/>
        </p:nvSpPr>
        <p:spPr>
          <a:xfrm rot="19134870">
            <a:off x="250453" y="1804124"/>
            <a:ext cx="1722266"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 </a:t>
            </a:r>
            <a:r>
              <a:rPr lang="en-US" sz="2400" dirty="0">
                <a:solidFill>
                  <a:srgbClr val="7030A0"/>
                </a:solidFill>
              </a:rPr>
              <a:t>= 1.41 </a:t>
            </a:r>
            <a:r>
              <a:rPr lang="en-US" sz="2400" dirty="0" err="1">
                <a:solidFill>
                  <a:srgbClr val="7030A0"/>
                </a:solidFill>
              </a:rPr>
              <a:t>lb</a:t>
            </a:r>
            <a:r>
              <a:rPr lang="en-US" sz="2400" dirty="0">
                <a:solidFill>
                  <a:srgbClr val="7030A0"/>
                </a:solidFill>
              </a:rPr>
              <a:t> </a:t>
            </a:r>
          </a:p>
        </p:txBody>
      </p:sp>
      <p:sp>
        <p:nvSpPr>
          <p:cNvPr id="16" name="Rectangle 15">
            <a:extLst>
              <a:ext uri="{FF2B5EF4-FFF2-40B4-BE49-F238E27FC236}">
                <a16:creationId xmlns:a16="http://schemas.microsoft.com/office/drawing/2014/main" id="{96F8FBAA-F9B1-4FDA-A9A9-99BCC6B00895}"/>
              </a:ext>
            </a:extLst>
          </p:cNvPr>
          <p:cNvSpPr/>
          <p:nvPr/>
        </p:nvSpPr>
        <p:spPr>
          <a:xfrm>
            <a:off x="3328307" y="1103125"/>
            <a:ext cx="679994"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BD </a:t>
            </a:r>
            <a:r>
              <a:rPr lang="en-US" sz="2400" dirty="0">
                <a:solidFill>
                  <a:srgbClr val="0070C0"/>
                </a:solidFill>
              </a:rPr>
              <a:t> </a:t>
            </a:r>
          </a:p>
        </p:txBody>
      </p:sp>
      <p:sp>
        <p:nvSpPr>
          <p:cNvPr id="20" name="TextBox 19">
            <a:extLst>
              <a:ext uri="{FF2B5EF4-FFF2-40B4-BE49-F238E27FC236}">
                <a16:creationId xmlns:a16="http://schemas.microsoft.com/office/drawing/2014/main" id="{C0689BB6-BBF1-4E12-9DB9-42463EC40C92}"/>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B</a:t>
            </a:r>
          </a:p>
        </p:txBody>
      </p:sp>
      <p:sp>
        <p:nvSpPr>
          <p:cNvPr id="24" name="Slide Number Placeholder 23">
            <a:extLst>
              <a:ext uri="{FF2B5EF4-FFF2-40B4-BE49-F238E27FC236}">
                <a16:creationId xmlns:a16="http://schemas.microsoft.com/office/drawing/2014/main" id="{8C07C381-27B8-4FAE-94E7-9521245C9F9C}"/>
              </a:ext>
            </a:extLst>
          </p:cNvPr>
          <p:cNvSpPr>
            <a:spLocks noGrp="1"/>
          </p:cNvSpPr>
          <p:nvPr>
            <p:ph type="sldNum" sz="quarter" idx="12"/>
          </p:nvPr>
        </p:nvSpPr>
        <p:spPr/>
        <p:txBody>
          <a:bodyPr/>
          <a:lstStyle/>
          <a:p>
            <a:fld id="{DF95B5A6-D793-4AED-B3D4-E74EACBE5324}" type="slidenum">
              <a:rPr lang="en-US" smtClean="0"/>
              <a:t>21</a:t>
            </a:fld>
            <a:endParaRPr lang="en-US"/>
          </a:p>
        </p:txBody>
      </p:sp>
      <p:cxnSp>
        <p:nvCxnSpPr>
          <p:cNvPr id="10" name="Straight Connector 9">
            <a:extLst>
              <a:ext uri="{FF2B5EF4-FFF2-40B4-BE49-F238E27FC236}">
                <a16:creationId xmlns:a16="http://schemas.microsoft.com/office/drawing/2014/main" id="{2EA48D88-6ED2-46F4-899F-D061D98DCBF6}"/>
              </a:ext>
            </a:extLst>
          </p:cNvPr>
          <p:cNvCxnSpPr>
            <a:cxnSpLocks/>
          </p:cNvCxnSpPr>
          <p:nvPr/>
        </p:nvCxnSpPr>
        <p:spPr>
          <a:xfrm>
            <a:off x="2208879" y="763604"/>
            <a:ext cx="0" cy="21343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5AF0ABE9-703D-43E2-8F59-B80A9E067BE6}"/>
              </a:ext>
            </a:extLst>
          </p:cNvPr>
          <p:cNvSpPr txBox="1"/>
          <p:nvPr/>
        </p:nvSpPr>
        <p:spPr>
          <a:xfrm>
            <a:off x="1683397" y="1879651"/>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5" name="TextBox 24">
            <a:extLst>
              <a:ext uri="{FF2B5EF4-FFF2-40B4-BE49-F238E27FC236}">
                <a16:creationId xmlns:a16="http://schemas.microsoft.com/office/drawing/2014/main" id="{0CD0BDBB-9F18-4F06-B31E-10000F897972}"/>
              </a:ext>
            </a:extLst>
          </p:cNvPr>
          <p:cNvSpPr txBox="1"/>
          <p:nvPr/>
        </p:nvSpPr>
        <p:spPr>
          <a:xfrm>
            <a:off x="2194400" y="1850290"/>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6" name="TextBox 25">
            <a:extLst>
              <a:ext uri="{FF2B5EF4-FFF2-40B4-BE49-F238E27FC236}">
                <a16:creationId xmlns:a16="http://schemas.microsoft.com/office/drawing/2014/main" id="{67206CAC-AB8E-4DE6-84F0-9CB568D625B9}"/>
              </a:ext>
            </a:extLst>
          </p:cNvPr>
          <p:cNvSpPr txBox="1"/>
          <p:nvPr/>
        </p:nvSpPr>
        <p:spPr>
          <a:xfrm>
            <a:off x="2581280" y="1494765"/>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7" name="Rectangle 26">
            <a:extLst>
              <a:ext uri="{FF2B5EF4-FFF2-40B4-BE49-F238E27FC236}">
                <a16:creationId xmlns:a16="http://schemas.microsoft.com/office/drawing/2014/main" id="{50DBD6CD-9214-4D4A-BF76-3A2FD1C47F4D}"/>
              </a:ext>
            </a:extLst>
          </p:cNvPr>
          <p:cNvSpPr/>
          <p:nvPr/>
        </p:nvSpPr>
        <p:spPr>
          <a:xfrm>
            <a:off x="3402465" y="2363581"/>
            <a:ext cx="662361"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BC </a:t>
            </a:r>
            <a:r>
              <a:rPr lang="en-US" sz="2400" dirty="0">
                <a:solidFill>
                  <a:srgbClr val="00B050"/>
                </a:solidFill>
              </a:rPr>
              <a:t> </a:t>
            </a:r>
          </a:p>
        </p:txBody>
      </p:sp>
      <p:sp>
        <p:nvSpPr>
          <p:cNvPr id="28" name="TextBox 27">
            <a:extLst>
              <a:ext uri="{FF2B5EF4-FFF2-40B4-BE49-F238E27FC236}">
                <a16:creationId xmlns:a16="http://schemas.microsoft.com/office/drawing/2014/main" id="{DC12C044-D38D-4C69-838D-CFF1C6E963DD}"/>
              </a:ext>
            </a:extLst>
          </p:cNvPr>
          <p:cNvSpPr txBox="1"/>
          <p:nvPr/>
        </p:nvSpPr>
        <p:spPr>
          <a:xfrm>
            <a:off x="1614914" y="968534"/>
            <a:ext cx="443129" cy="461665"/>
          </a:xfrm>
          <a:prstGeom prst="rect">
            <a:avLst/>
          </a:prstGeom>
          <a:noFill/>
        </p:spPr>
        <p:txBody>
          <a:bodyPr wrap="square" rtlCol="0">
            <a:spAutoFit/>
          </a:bodyPr>
          <a:lstStyle/>
          <a:p>
            <a:r>
              <a:rPr lang="en-US" sz="2400" b="1" dirty="0"/>
              <a:t>B</a:t>
            </a:r>
          </a:p>
        </p:txBody>
      </p:sp>
      <p:sp>
        <p:nvSpPr>
          <p:cNvPr id="29" name="TextBox 28">
            <a:extLst>
              <a:ext uri="{FF2B5EF4-FFF2-40B4-BE49-F238E27FC236}">
                <a16:creationId xmlns:a16="http://schemas.microsoft.com/office/drawing/2014/main" id="{334E0231-D708-4D7C-8017-17C8021FCF3F}"/>
              </a:ext>
            </a:extLst>
          </p:cNvPr>
          <p:cNvSpPr txBox="1"/>
          <p:nvPr/>
        </p:nvSpPr>
        <p:spPr>
          <a:xfrm>
            <a:off x="4349465" y="903480"/>
            <a:ext cx="6651466" cy="830997"/>
          </a:xfrm>
          <a:prstGeom prst="rect">
            <a:avLst/>
          </a:prstGeom>
          <a:noFill/>
        </p:spPr>
        <p:txBody>
          <a:bodyPr wrap="square" rtlCol="0">
            <a:spAutoFit/>
          </a:bodyPr>
          <a:lstStyle/>
          <a:p>
            <a:r>
              <a:rPr lang="en-US" sz="2400" dirty="0"/>
              <a:t>Now the </a:t>
            </a:r>
            <a:r>
              <a:rPr lang="en-US" sz="2400" b="1" dirty="0"/>
              <a:t>X-direction</a:t>
            </a:r>
            <a:r>
              <a:rPr lang="en-US" sz="2400" dirty="0"/>
              <a:t> forces are summed.  Notice that this equation involves three forces.</a:t>
            </a:r>
          </a:p>
        </p:txBody>
      </p:sp>
      <p:sp>
        <p:nvSpPr>
          <p:cNvPr id="30" name="TextBox 29">
            <a:extLst>
              <a:ext uri="{FF2B5EF4-FFF2-40B4-BE49-F238E27FC236}">
                <a16:creationId xmlns:a16="http://schemas.microsoft.com/office/drawing/2014/main" id="{5C394843-0910-4AEA-8D7F-E169B574B3EE}"/>
              </a:ext>
            </a:extLst>
          </p:cNvPr>
          <p:cNvSpPr txBox="1"/>
          <p:nvPr/>
        </p:nvSpPr>
        <p:spPr>
          <a:xfrm>
            <a:off x="956605" y="3200257"/>
            <a:ext cx="7385538" cy="461665"/>
          </a:xfrm>
          <a:prstGeom prst="rect">
            <a:avLst/>
          </a:prstGeom>
          <a:noFill/>
        </p:spPr>
        <p:txBody>
          <a:bodyPr wrap="square" rtlCol="0">
            <a:spAutoFit/>
          </a:bodyPr>
          <a:lstStyle/>
          <a:p>
            <a:r>
              <a:rPr lang="en-US" sz="2400" dirty="0"/>
              <a:t>Sum the Forces in the </a:t>
            </a:r>
            <a:r>
              <a:rPr lang="en-US" sz="2400" b="1" dirty="0"/>
              <a:t>X-direction</a:t>
            </a:r>
            <a:r>
              <a:rPr lang="en-US" sz="2400" dirty="0"/>
              <a:t> ( ∑ </a:t>
            </a:r>
            <a:r>
              <a:rPr lang="en-US" sz="2400" dirty="0" err="1"/>
              <a:t>F</a:t>
            </a:r>
            <a:r>
              <a:rPr lang="en-US" sz="2400" baseline="-25000" dirty="0" err="1"/>
              <a:t>x</a:t>
            </a:r>
            <a:r>
              <a:rPr lang="en-US" sz="2400" dirty="0"/>
              <a:t> ):</a:t>
            </a:r>
          </a:p>
        </p:txBody>
      </p:sp>
      <p:sp>
        <p:nvSpPr>
          <p:cNvPr id="31" name="TextBox 30">
            <a:extLst>
              <a:ext uri="{FF2B5EF4-FFF2-40B4-BE49-F238E27FC236}">
                <a16:creationId xmlns:a16="http://schemas.microsoft.com/office/drawing/2014/main" id="{ED8B2A1F-CB9D-4CFB-8F39-12648B8364BE}"/>
              </a:ext>
            </a:extLst>
          </p:cNvPr>
          <p:cNvSpPr txBox="1"/>
          <p:nvPr/>
        </p:nvSpPr>
        <p:spPr>
          <a:xfrm>
            <a:off x="956604" y="4357330"/>
            <a:ext cx="8637562"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 </a:t>
            </a:r>
            <a:r>
              <a:rPr lang="en-US" sz="2400" dirty="0">
                <a:solidFill>
                  <a:srgbClr val="7030A0"/>
                </a:solidFill>
              </a:rPr>
              <a:t>+ 1.41 * Sin (45) </a:t>
            </a:r>
            <a:r>
              <a:rPr lang="en-US" sz="2400" dirty="0"/>
              <a:t>)  +   ( </a:t>
            </a:r>
            <a:r>
              <a:rPr lang="en-US" sz="2400" dirty="0">
                <a:solidFill>
                  <a:srgbClr val="00B050"/>
                </a:solidFill>
              </a:rPr>
              <a:t>-  1.41 * Sin (45) </a:t>
            </a:r>
            <a:r>
              <a:rPr lang="en-US" sz="2400" dirty="0"/>
              <a:t>)  +  ( </a:t>
            </a:r>
            <a:r>
              <a:rPr lang="en-US" sz="2400" dirty="0">
                <a:solidFill>
                  <a:srgbClr val="0070C0"/>
                </a:solidFill>
              </a:rPr>
              <a:t>- </a:t>
            </a:r>
            <a:r>
              <a:rPr lang="en-US" sz="2400" b="1" dirty="0">
                <a:solidFill>
                  <a:srgbClr val="0070C0"/>
                </a:solidFill>
              </a:rPr>
              <a:t>F</a:t>
            </a:r>
            <a:r>
              <a:rPr lang="en-US" sz="2400" b="1" baseline="-25000" dirty="0">
                <a:solidFill>
                  <a:srgbClr val="0070C0"/>
                </a:solidFill>
              </a:rPr>
              <a:t>BD</a:t>
            </a:r>
            <a:r>
              <a:rPr lang="en-US" sz="2400" dirty="0"/>
              <a:t> )  =   0 </a:t>
            </a:r>
          </a:p>
        </p:txBody>
      </p:sp>
      <p:sp>
        <p:nvSpPr>
          <p:cNvPr id="32" name="TextBox 31">
            <a:extLst>
              <a:ext uri="{FF2B5EF4-FFF2-40B4-BE49-F238E27FC236}">
                <a16:creationId xmlns:a16="http://schemas.microsoft.com/office/drawing/2014/main" id="{2E3FDEDD-549E-4C9F-BCB5-F247AA6D4D35}"/>
              </a:ext>
            </a:extLst>
          </p:cNvPr>
          <p:cNvSpPr txBox="1"/>
          <p:nvPr/>
        </p:nvSpPr>
        <p:spPr>
          <a:xfrm>
            <a:off x="956605" y="4939851"/>
            <a:ext cx="5683347"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 </a:t>
            </a:r>
            <a:r>
              <a:rPr lang="en-US" sz="2400" dirty="0">
                <a:solidFill>
                  <a:srgbClr val="7030A0"/>
                </a:solidFill>
              </a:rPr>
              <a:t>+ 1.0 </a:t>
            </a:r>
            <a:r>
              <a:rPr lang="en-US" sz="2400" dirty="0"/>
              <a:t>)  +   ( </a:t>
            </a:r>
            <a:r>
              <a:rPr lang="en-US" sz="2400" dirty="0">
                <a:solidFill>
                  <a:srgbClr val="00B050"/>
                </a:solidFill>
              </a:rPr>
              <a:t>- 1.0 </a:t>
            </a:r>
            <a:r>
              <a:rPr lang="en-US" sz="2400" dirty="0"/>
              <a:t>)  +  ( </a:t>
            </a:r>
            <a:r>
              <a:rPr lang="en-US" sz="2400" dirty="0">
                <a:solidFill>
                  <a:srgbClr val="0070C0"/>
                </a:solidFill>
              </a:rPr>
              <a:t>- </a:t>
            </a:r>
            <a:r>
              <a:rPr lang="en-US" sz="2400" b="1" dirty="0">
                <a:solidFill>
                  <a:srgbClr val="0070C0"/>
                </a:solidFill>
              </a:rPr>
              <a:t>F</a:t>
            </a:r>
            <a:r>
              <a:rPr lang="en-US" sz="2400" b="1" baseline="-25000" dirty="0">
                <a:solidFill>
                  <a:srgbClr val="0070C0"/>
                </a:solidFill>
              </a:rPr>
              <a:t>BD</a:t>
            </a:r>
            <a:r>
              <a:rPr lang="en-US" sz="2400" dirty="0"/>
              <a:t> )   =   0 </a:t>
            </a:r>
          </a:p>
        </p:txBody>
      </p:sp>
      <p:sp>
        <p:nvSpPr>
          <p:cNvPr id="33" name="TextBox 32">
            <a:extLst>
              <a:ext uri="{FF2B5EF4-FFF2-40B4-BE49-F238E27FC236}">
                <a16:creationId xmlns:a16="http://schemas.microsoft.com/office/drawing/2014/main" id="{D2BFF850-B802-4424-B60D-33B11D86D78F}"/>
              </a:ext>
            </a:extLst>
          </p:cNvPr>
          <p:cNvSpPr txBox="1"/>
          <p:nvPr/>
        </p:nvSpPr>
        <p:spPr>
          <a:xfrm>
            <a:off x="956605" y="5524606"/>
            <a:ext cx="5683347" cy="461665"/>
          </a:xfrm>
          <a:prstGeom prst="rect">
            <a:avLst/>
          </a:prstGeom>
          <a:noFill/>
        </p:spPr>
        <p:txBody>
          <a:bodyPr wrap="square" rtlCol="0">
            <a:spAutoFit/>
          </a:bodyPr>
          <a:lstStyle/>
          <a:p>
            <a:r>
              <a:rPr lang="en-US" sz="2400" b="1" dirty="0">
                <a:solidFill>
                  <a:srgbClr val="0070C0"/>
                </a:solidFill>
              </a:rPr>
              <a:t>F</a:t>
            </a:r>
            <a:r>
              <a:rPr lang="en-US" sz="2400" b="1" baseline="-25000" dirty="0">
                <a:solidFill>
                  <a:srgbClr val="0070C0"/>
                </a:solidFill>
              </a:rPr>
              <a:t>BD</a:t>
            </a:r>
            <a:r>
              <a:rPr lang="en-US" sz="2400" baseline="-25000" dirty="0">
                <a:solidFill>
                  <a:srgbClr val="0070C0"/>
                </a:solidFill>
              </a:rPr>
              <a:t> </a:t>
            </a:r>
            <a:r>
              <a:rPr lang="en-US" sz="2400" dirty="0"/>
              <a:t>  =    </a:t>
            </a:r>
            <a:r>
              <a:rPr lang="en-US" sz="2400" dirty="0">
                <a:solidFill>
                  <a:srgbClr val="0070C0"/>
                </a:solidFill>
              </a:rPr>
              <a:t>0 </a:t>
            </a:r>
          </a:p>
        </p:txBody>
      </p:sp>
      <p:cxnSp>
        <p:nvCxnSpPr>
          <p:cNvPr id="35" name="Straight Connector 34">
            <a:extLst>
              <a:ext uri="{FF2B5EF4-FFF2-40B4-BE49-F238E27FC236}">
                <a16:creationId xmlns:a16="http://schemas.microsoft.com/office/drawing/2014/main" id="{95F7A73B-D154-46D5-B320-9A1F03993467}"/>
              </a:ext>
            </a:extLst>
          </p:cNvPr>
          <p:cNvCxnSpPr>
            <a:cxnSpLocks/>
          </p:cNvCxnSpPr>
          <p:nvPr/>
        </p:nvCxnSpPr>
        <p:spPr>
          <a:xfrm>
            <a:off x="2225137" y="2665862"/>
            <a:ext cx="9970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A7E18F8-48C8-4685-AD35-3D602DB78188}"/>
              </a:ext>
            </a:extLst>
          </p:cNvPr>
          <p:cNvCxnSpPr>
            <a:cxnSpLocks/>
          </p:cNvCxnSpPr>
          <p:nvPr/>
        </p:nvCxnSpPr>
        <p:spPr>
          <a:xfrm>
            <a:off x="3316033" y="1635130"/>
            <a:ext cx="0" cy="101563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12A49D3-B109-405D-9C5D-131577E0FF4F}"/>
              </a:ext>
            </a:extLst>
          </p:cNvPr>
          <p:cNvSpPr txBox="1"/>
          <p:nvPr/>
        </p:nvSpPr>
        <p:spPr>
          <a:xfrm>
            <a:off x="956604" y="3788533"/>
            <a:ext cx="8637562"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 </a:t>
            </a:r>
            <a:r>
              <a:rPr lang="en-US" sz="2400" dirty="0">
                <a:solidFill>
                  <a:srgbClr val="7030A0"/>
                </a:solidFill>
              </a:rPr>
              <a:t>+ </a:t>
            </a:r>
            <a:r>
              <a:rPr lang="en-US" sz="2400" b="1" dirty="0">
                <a:solidFill>
                  <a:srgbClr val="7030A0"/>
                </a:solidFill>
              </a:rPr>
              <a:t>F</a:t>
            </a:r>
            <a:r>
              <a:rPr lang="en-US" sz="2400" b="1" baseline="-25000" dirty="0">
                <a:solidFill>
                  <a:srgbClr val="7030A0"/>
                </a:solidFill>
              </a:rPr>
              <a:t>AB</a:t>
            </a:r>
            <a:r>
              <a:rPr lang="en-US" sz="2400" dirty="0">
                <a:solidFill>
                  <a:srgbClr val="7030A0"/>
                </a:solidFill>
              </a:rPr>
              <a:t> * Sin (45) </a:t>
            </a:r>
            <a:r>
              <a:rPr lang="en-US" sz="2400" dirty="0"/>
              <a:t>)  +   ( </a:t>
            </a:r>
            <a:r>
              <a:rPr lang="en-US" sz="2400" dirty="0">
                <a:solidFill>
                  <a:srgbClr val="00B050"/>
                </a:solidFill>
              </a:rPr>
              <a:t>-  </a:t>
            </a:r>
            <a:r>
              <a:rPr lang="en-US" sz="2400" b="1" dirty="0">
                <a:solidFill>
                  <a:srgbClr val="00B050"/>
                </a:solidFill>
              </a:rPr>
              <a:t>F</a:t>
            </a:r>
            <a:r>
              <a:rPr lang="en-US" sz="2400" b="1" baseline="-25000" dirty="0">
                <a:solidFill>
                  <a:srgbClr val="00B050"/>
                </a:solidFill>
              </a:rPr>
              <a:t>BC</a:t>
            </a:r>
            <a:r>
              <a:rPr lang="en-US" sz="2400" dirty="0">
                <a:solidFill>
                  <a:srgbClr val="00B050"/>
                </a:solidFill>
              </a:rPr>
              <a:t> * Sin (45) </a:t>
            </a:r>
            <a:r>
              <a:rPr lang="en-US" sz="2400" dirty="0"/>
              <a:t>)  +  ( </a:t>
            </a:r>
            <a:r>
              <a:rPr lang="en-US" sz="2400" dirty="0">
                <a:solidFill>
                  <a:srgbClr val="0070C0"/>
                </a:solidFill>
              </a:rPr>
              <a:t>- </a:t>
            </a:r>
            <a:r>
              <a:rPr lang="en-US" sz="2400" b="1" dirty="0">
                <a:solidFill>
                  <a:srgbClr val="0070C0"/>
                </a:solidFill>
              </a:rPr>
              <a:t>F</a:t>
            </a:r>
            <a:r>
              <a:rPr lang="en-US" sz="2400" b="1" baseline="-25000" dirty="0">
                <a:solidFill>
                  <a:srgbClr val="0070C0"/>
                </a:solidFill>
              </a:rPr>
              <a:t>BD</a:t>
            </a:r>
            <a:r>
              <a:rPr lang="en-US" sz="2400" dirty="0"/>
              <a:t> )  =   0 </a:t>
            </a:r>
          </a:p>
        </p:txBody>
      </p:sp>
      <p:sp>
        <p:nvSpPr>
          <p:cNvPr id="3" name="TextBox 2">
            <a:extLst>
              <a:ext uri="{FF2B5EF4-FFF2-40B4-BE49-F238E27FC236}">
                <a16:creationId xmlns:a16="http://schemas.microsoft.com/office/drawing/2014/main" id="{0264D4FA-08D6-4493-AF83-A9DCE7755879}"/>
              </a:ext>
            </a:extLst>
          </p:cNvPr>
          <p:cNvSpPr txBox="1"/>
          <p:nvPr/>
        </p:nvSpPr>
        <p:spPr>
          <a:xfrm>
            <a:off x="7033845" y="5147901"/>
            <a:ext cx="4543865" cy="1200329"/>
          </a:xfrm>
          <a:prstGeom prst="rect">
            <a:avLst/>
          </a:prstGeom>
          <a:noFill/>
        </p:spPr>
        <p:txBody>
          <a:bodyPr wrap="square" rtlCol="0">
            <a:spAutoFit/>
          </a:bodyPr>
          <a:lstStyle/>
          <a:p>
            <a:r>
              <a:rPr lang="en-US" sz="2400" dirty="0"/>
              <a:t>This is an interesting result.  </a:t>
            </a:r>
            <a:r>
              <a:rPr lang="en-US" sz="2400" dirty="0">
                <a:solidFill>
                  <a:srgbClr val="0070C0"/>
                </a:solidFill>
              </a:rPr>
              <a:t>Beam BD</a:t>
            </a:r>
            <a:r>
              <a:rPr lang="en-US" sz="2400" dirty="0"/>
              <a:t> is not off-setting any forces in the structure…</a:t>
            </a:r>
          </a:p>
        </p:txBody>
      </p:sp>
      <p:cxnSp>
        <p:nvCxnSpPr>
          <p:cNvPr id="34" name="Straight Connector 33">
            <a:extLst>
              <a:ext uri="{FF2B5EF4-FFF2-40B4-BE49-F238E27FC236}">
                <a16:creationId xmlns:a16="http://schemas.microsoft.com/office/drawing/2014/main" id="{956B0028-7372-4B9E-A3E4-4A5E2B00F161}"/>
              </a:ext>
            </a:extLst>
          </p:cNvPr>
          <p:cNvCxnSpPr>
            <a:cxnSpLocks/>
          </p:cNvCxnSpPr>
          <p:nvPr/>
        </p:nvCxnSpPr>
        <p:spPr>
          <a:xfrm>
            <a:off x="1061038" y="2665862"/>
            <a:ext cx="9970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76E273E7-EDFD-4391-B066-194A7045197B}"/>
              </a:ext>
            </a:extLst>
          </p:cNvPr>
          <p:cNvSpPr/>
          <p:nvPr/>
        </p:nvSpPr>
        <p:spPr>
          <a:xfrm>
            <a:off x="809204" y="2696384"/>
            <a:ext cx="1433277" cy="369332"/>
          </a:xfrm>
          <a:prstGeom prst="rect">
            <a:avLst/>
          </a:prstGeom>
        </p:spPr>
        <p:txBody>
          <a:bodyPr wrap="none">
            <a:spAutoFit/>
          </a:bodyPr>
          <a:lstStyle/>
          <a:p>
            <a:r>
              <a:rPr lang="en-US" dirty="0">
                <a:solidFill>
                  <a:srgbClr val="7030A0"/>
                </a:solidFill>
              </a:rPr>
              <a:t>F</a:t>
            </a:r>
            <a:r>
              <a:rPr lang="en-US" baseline="-25000" dirty="0">
                <a:solidFill>
                  <a:srgbClr val="7030A0"/>
                </a:solidFill>
              </a:rPr>
              <a:t>AB</a:t>
            </a:r>
            <a:r>
              <a:rPr lang="en-US" dirty="0">
                <a:solidFill>
                  <a:srgbClr val="7030A0"/>
                </a:solidFill>
              </a:rPr>
              <a:t> * Sin (45) </a:t>
            </a:r>
          </a:p>
        </p:txBody>
      </p:sp>
      <p:sp>
        <p:nvSpPr>
          <p:cNvPr id="38" name="Rectangle 37">
            <a:extLst>
              <a:ext uri="{FF2B5EF4-FFF2-40B4-BE49-F238E27FC236}">
                <a16:creationId xmlns:a16="http://schemas.microsoft.com/office/drawing/2014/main" id="{4026836E-08FD-4D37-B04C-7DD45F9D5146}"/>
              </a:ext>
            </a:extLst>
          </p:cNvPr>
          <p:cNvSpPr/>
          <p:nvPr/>
        </p:nvSpPr>
        <p:spPr>
          <a:xfrm>
            <a:off x="2232937" y="2692707"/>
            <a:ext cx="1491114" cy="369332"/>
          </a:xfrm>
          <a:prstGeom prst="rect">
            <a:avLst/>
          </a:prstGeom>
        </p:spPr>
        <p:txBody>
          <a:bodyPr wrap="none">
            <a:spAutoFit/>
          </a:bodyPr>
          <a:lstStyle/>
          <a:p>
            <a:r>
              <a:rPr lang="en-US" dirty="0">
                <a:solidFill>
                  <a:srgbClr val="00B050"/>
                </a:solidFill>
              </a:rPr>
              <a:t>F</a:t>
            </a:r>
            <a:r>
              <a:rPr lang="en-US" baseline="-25000" dirty="0">
                <a:solidFill>
                  <a:srgbClr val="00B050"/>
                </a:solidFill>
              </a:rPr>
              <a:t>BC</a:t>
            </a:r>
            <a:r>
              <a:rPr lang="en-US" dirty="0">
                <a:solidFill>
                  <a:srgbClr val="00B050"/>
                </a:solidFill>
              </a:rPr>
              <a:t> * Sin (45) </a:t>
            </a:r>
          </a:p>
        </p:txBody>
      </p:sp>
      <p:cxnSp>
        <p:nvCxnSpPr>
          <p:cNvPr id="7" name="Straight Arrow Connector 6">
            <a:extLst>
              <a:ext uri="{FF2B5EF4-FFF2-40B4-BE49-F238E27FC236}">
                <a16:creationId xmlns:a16="http://schemas.microsoft.com/office/drawing/2014/main" id="{E32676B8-D02E-4015-8874-0C16BDE93011}"/>
              </a:ext>
            </a:extLst>
          </p:cNvPr>
          <p:cNvCxnSpPr>
            <a:cxnSpLocks/>
          </p:cNvCxnSpPr>
          <p:nvPr/>
        </p:nvCxnSpPr>
        <p:spPr>
          <a:xfrm>
            <a:off x="2280588" y="2584159"/>
            <a:ext cx="898956" cy="1"/>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28F249C-FF3A-422C-A3F8-6492BE750E4A}"/>
              </a:ext>
            </a:extLst>
          </p:cNvPr>
          <p:cNvCxnSpPr>
            <a:cxnSpLocks/>
          </p:cNvCxnSpPr>
          <p:nvPr/>
        </p:nvCxnSpPr>
        <p:spPr>
          <a:xfrm>
            <a:off x="1061038" y="2594413"/>
            <a:ext cx="1147841" cy="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FC17DE1-D273-463E-A3ED-0EE7F1AC3EC9}"/>
              </a:ext>
            </a:extLst>
          </p:cNvPr>
          <p:cNvCxnSpPr>
            <a:cxnSpLocks/>
          </p:cNvCxnSpPr>
          <p:nvPr/>
        </p:nvCxnSpPr>
        <p:spPr>
          <a:xfrm>
            <a:off x="2371718" y="1598882"/>
            <a:ext cx="913319" cy="1020486"/>
          </a:xfrm>
          <a:prstGeom prst="straightConnector1">
            <a:avLst/>
          </a:prstGeom>
          <a:ln w="76200">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702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C65459-C6AB-4F5B-8B3E-06F2BFCBB663}"/>
              </a:ext>
            </a:extLst>
          </p:cNvPr>
          <p:cNvSpPr>
            <a:spLocks noGrp="1"/>
          </p:cNvSpPr>
          <p:nvPr>
            <p:ph type="sldNum" sz="quarter" idx="12"/>
          </p:nvPr>
        </p:nvSpPr>
        <p:spPr/>
        <p:txBody>
          <a:bodyPr/>
          <a:lstStyle/>
          <a:p>
            <a:fld id="{DF95B5A6-D793-4AED-B3D4-E74EACBE5324}" type="slidenum">
              <a:rPr lang="en-US" smtClean="0"/>
              <a:t>22</a:t>
            </a:fld>
            <a:endParaRPr lang="en-US"/>
          </a:p>
        </p:txBody>
      </p:sp>
      <p:sp>
        <p:nvSpPr>
          <p:cNvPr id="3" name="Oval 2">
            <a:extLst>
              <a:ext uri="{FF2B5EF4-FFF2-40B4-BE49-F238E27FC236}">
                <a16:creationId xmlns:a16="http://schemas.microsoft.com/office/drawing/2014/main" id="{774EFF30-10E7-447C-9F18-1513E35EE4D8}"/>
              </a:ext>
            </a:extLst>
          </p:cNvPr>
          <p:cNvSpPr/>
          <p:nvPr/>
        </p:nvSpPr>
        <p:spPr>
          <a:xfrm>
            <a:off x="5353008" y="1614093"/>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0898A316-0D28-43B6-939F-0EE7DF091C48}"/>
              </a:ext>
            </a:extLst>
          </p:cNvPr>
          <p:cNvCxnSpPr>
            <a:cxnSpLocks/>
          </p:cNvCxnSpPr>
          <p:nvPr/>
        </p:nvCxnSpPr>
        <p:spPr>
          <a:xfrm flipV="1">
            <a:off x="4115050" y="1921227"/>
            <a:ext cx="1237958" cy="1082263"/>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E1D2D5DF-4E6B-4E90-8F09-37BA2DBD7FD2}"/>
              </a:ext>
            </a:extLst>
          </p:cNvPr>
          <p:cNvCxnSpPr>
            <a:cxnSpLocks/>
          </p:cNvCxnSpPr>
          <p:nvPr/>
        </p:nvCxnSpPr>
        <p:spPr>
          <a:xfrm flipH="1" flipV="1">
            <a:off x="5753834" y="1775616"/>
            <a:ext cx="894448" cy="3516"/>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360FF9F-EB2A-4300-84DC-68AF91524BEA}"/>
              </a:ext>
            </a:extLst>
          </p:cNvPr>
          <p:cNvSpPr/>
          <p:nvPr/>
        </p:nvSpPr>
        <p:spPr>
          <a:xfrm rot="19134870">
            <a:off x="3570428" y="2141752"/>
            <a:ext cx="1722266"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AB </a:t>
            </a:r>
            <a:r>
              <a:rPr lang="en-US" sz="2400" dirty="0">
                <a:solidFill>
                  <a:srgbClr val="7030A0"/>
                </a:solidFill>
              </a:rPr>
              <a:t>= 1.41 </a:t>
            </a:r>
            <a:r>
              <a:rPr lang="en-US" sz="2400" dirty="0" err="1">
                <a:solidFill>
                  <a:srgbClr val="7030A0"/>
                </a:solidFill>
              </a:rPr>
              <a:t>lb</a:t>
            </a:r>
            <a:r>
              <a:rPr lang="en-US" sz="2400" dirty="0">
                <a:solidFill>
                  <a:srgbClr val="7030A0"/>
                </a:solidFill>
              </a:rPr>
              <a:t> </a:t>
            </a:r>
          </a:p>
        </p:txBody>
      </p:sp>
      <p:sp>
        <p:nvSpPr>
          <p:cNvPr id="7" name="Rectangle 6">
            <a:extLst>
              <a:ext uri="{FF2B5EF4-FFF2-40B4-BE49-F238E27FC236}">
                <a16:creationId xmlns:a16="http://schemas.microsoft.com/office/drawing/2014/main" id="{245120BF-EE5F-47C0-A19B-57EA0BB0D519}"/>
              </a:ext>
            </a:extLst>
          </p:cNvPr>
          <p:cNvSpPr/>
          <p:nvPr/>
        </p:nvSpPr>
        <p:spPr>
          <a:xfrm>
            <a:off x="6648282" y="1539229"/>
            <a:ext cx="1196161"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BD </a:t>
            </a:r>
            <a:r>
              <a:rPr lang="en-US" sz="2400" dirty="0">
                <a:solidFill>
                  <a:srgbClr val="0070C0"/>
                </a:solidFill>
              </a:rPr>
              <a:t> =  0 </a:t>
            </a:r>
          </a:p>
        </p:txBody>
      </p:sp>
      <p:cxnSp>
        <p:nvCxnSpPr>
          <p:cNvPr id="8" name="Straight Arrow Connector 7">
            <a:extLst>
              <a:ext uri="{FF2B5EF4-FFF2-40B4-BE49-F238E27FC236}">
                <a16:creationId xmlns:a16="http://schemas.microsoft.com/office/drawing/2014/main" id="{ED0A4B7C-DE91-4289-AC6B-2AC0FF975B8E}"/>
              </a:ext>
            </a:extLst>
          </p:cNvPr>
          <p:cNvCxnSpPr>
            <a:cxnSpLocks/>
          </p:cNvCxnSpPr>
          <p:nvPr/>
        </p:nvCxnSpPr>
        <p:spPr>
          <a:xfrm>
            <a:off x="5733280" y="1975685"/>
            <a:ext cx="806348" cy="936489"/>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32172EB-E65B-4559-B68A-0D60479924BD}"/>
              </a:ext>
            </a:extLst>
          </p:cNvPr>
          <p:cNvSpPr txBox="1"/>
          <p:nvPr/>
        </p:nvSpPr>
        <p:spPr>
          <a:xfrm>
            <a:off x="5514375" y="2187918"/>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12" name="TextBox 11">
            <a:extLst>
              <a:ext uri="{FF2B5EF4-FFF2-40B4-BE49-F238E27FC236}">
                <a16:creationId xmlns:a16="http://schemas.microsoft.com/office/drawing/2014/main" id="{A2054145-3AC1-4640-9616-0CF94B22F3C6}"/>
              </a:ext>
            </a:extLst>
          </p:cNvPr>
          <p:cNvSpPr txBox="1"/>
          <p:nvPr/>
        </p:nvSpPr>
        <p:spPr>
          <a:xfrm>
            <a:off x="5901255" y="1832393"/>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13" name="Rectangle 12">
            <a:extLst>
              <a:ext uri="{FF2B5EF4-FFF2-40B4-BE49-F238E27FC236}">
                <a16:creationId xmlns:a16="http://schemas.microsoft.com/office/drawing/2014/main" id="{C88F33C7-2481-406F-8214-16C88E2A7567}"/>
              </a:ext>
            </a:extLst>
          </p:cNvPr>
          <p:cNvSpPr/>
          <p:nvPr/>
        </p:nvSpPr>
        <p:spPr>
          <a:xfrm>
            <a:off x="6539628" y="2979865"/>
            <a:ext cx="1867819"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BC </a:t>
            </a:r>
            <a:r>
              <a:rPr lang="en-US" sz="2400" dirty="0">
                <a:solidFill>
                  <a:srgbClr val="00B050"/>
                </a:solidFill>
              </a:rPr>
              <a:t> =  1.41 </a:t>
            </a:r>
            <a:r>
              <a:rPr lang="en-US" sz="2400" dirty="0" err="1">
                <a:solidFill>
                  <a:srgbClr val="00B050"/>
                </a:solidFill>
              </a:rPr>
              <a:t>lb</a:t>
            </a:r>
            <a:endParaRPr lang="en-US" sz="2400" dirty="0">
              <a:solidFill>
                <a:srgbClr val="00B050"/>
              </a:solidFill>
            </a:endParaRPr>
          </a:p>
        </p:txBody>
      </p:sp>
      <p:sp>
        <p:nvSpPr>
          <p:cNvPr id="14" name="TextBox 13">
            <a:extLst>
              <a:ext uri="{FF2B5EF4-FFF2-40B4-BE49-F238E27FC236}">
                <a16:creationId xmlns:a16="http://schemas.microsoft.com/office/drawing/2014/main" id="{EC1FAE4F-4FB9-43D3-B518-370521F10B21}"/>
              </a:ext>
            </a:extLst>
          </p:cNvPr>
          <p:cNvSpPr txBox="1"/>
          <p:nvPr/>
        </p:nvSpPr>
        <p:spPr>
          <a:xfrm>
            <a:off x="4934889" y="1306162"/>
            <a:ext cx="443129" cy="461665"/>
          </a:xfrm>
          <a:prstGeom prst="rect">
            <a:avLst/>
          </a:prstGeom>
          <a:noFill/>
        </p:spPr>
        <p:txBody>
          <a:bodyPr wrap="square" rtlCol="0">
            <a:spAutoFit/>
          </a:bodyPr>
          <a:lstStyle/>
          <a:p>
            <a:r>
              <a:rPr lang="en-US" sz="2400" b="1" dirty="0"/>
              <a:t>B</a:t>
            </a:r>
          </a:p>
        </p:txBody>
      </p:sp>
      <p:sp>
        <p:nvSpPr>
          <p:cNvPr id="17" name="Rectangle 16">
            <a:extLst>
              <a:ext uri="{FF2B5EF4-FFF2-40B4-BE49-F238E27FC236}">
                <a16:creationId xmlns:a16="http://schemas.microsoft.com/office/drawing/2014/main" id="{465F2D6E-5346-45FA-A1CC-01213A37DA77}"/>
              </a:ext>
            </a:extLst>
          </p:cNvPr>
          <p:cNvSpPr/>
          <p:nvPr/>
        </p:nvSpPr>
        <p:spPr>
          <a:xfrm>
            <a:off x="5711168" y="1620116"/>
            <a:ext cx="3516922" cy="32355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D544FDC-DEF8-480E-B72E-788CE678A186}"/>
              </a:ext>
            </a:extLst>
          </p:cNvPr>
          <p:cNvSpPr/>
          <p:nvPr/>
        </p:nvSpPr>
        <p:spPr>
          <a:xfrm rot="2951097">
            <a:off x="5155262" y="2952800"/>
            <a:ext cx="3098098" cy="31776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3BBA5FF-472C-435C-B1AE-795E4BCB9729}"/>
              </a:ext>
            </a:extLst>
          </p:cNvPr>
          <p:cNvSpPr/>
          <p:nvPr/>
        </p:nvSpPr>
        <p:spPr>
          <a:xfrm rot="19138725">
            <a:off x="2333959" y="2888513"/>
            <a:ext cx="3516922" cy="32355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4296E96-EFA4-4904-812D-A42BF526160B}"/>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B</a:t>
            </a:r>
          </a:p>
        </p:txBody>
      </p:sp>
      <p:sp>
        <p:nvSpPr>
          <p:cNvPr id="21" name="TextBox 20">
            <a:extLst>
              <a:ext uri="{FF2B5EF4-FFF2-40B4-BE49-F238E27FC236}">
                <a16:creationId xmlns:a16="http://schemas.microsoft.com/office/drawing/2014/main" id="{C8909E9F-4F73-47D9-A3C7-921B893150C6}"/>
              </a:ext>
            </a:extLst>
          </p:cNvPr>
          <p:cNvSpPr txBox="1"/>
          <p:nvPr/>
        </p:nvSpPr>
        <p:spPr>
          <a:xfrm>
            <a:off x="1185451" y="4947188"/>
            <a:ext cx="10016197" cy="830997"/>
          </a:xfrm>
          <a:prstGeom prst="rect">
            <a:avLst/>
          </a:prstGeom>
          <a:noFill/>
        </p:spPr>
        <p:txBody>
          <a:bodyPr wrap="square" rtlCol="0">
            <a:spAutoFit/>
          </a:bodyPr>
          <a:lstStyle/>
          <a:p>
            <a:r>
              <a:rPr lang="en-US" sz="2400" dirty="0"/>
              <a:t>The analysis indicates that </a:t>
            </a:r>
            <a:r>
              <a:rPr lang="en-US" sz="2400" dirty="0">
                <a:solidFill>
                  <a:srgbClr val="00B050"/>
                </a:solidFill>
              </a:rPr>
              <a:t>Beam BC </a:t>
            </a:r>
            <a:r>
              <a:rPr lang="en-US" sz="2400" dirty="0"/>
              <a:t>is providing the necessary X-direction and Y-direction balancing forces required for static equilibrium.</a:t>
            </a:r>
          </a:p>
        </p:txBody>
      </p:sp>
    </p:spTree>
    <p:extLst>
      <p:ext uri="{BB962C8B-B14F-4D97-AF65-F5344CB8AC3E}">
        <p14:creationId xmlns:p14="http://schemas.microsoft.com/office/powerpoint/2010/main" val="1426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709EE6-5A77-47D6-8368-45EC2B195C68}"/>
              </a:ext>
            </a:extLst>
          </p:cNvPr>
          <p:cNvSpPr>
            <a:spLocks noGrp="1"/>
          </p:cNvSpPr>
          <p:nvPr>
            <p:ph type="sldNum" sz="quarter" idx="12"/>
          </p:nvPr>
        </p:nvSpPr>
        <p:spPr/>
        <p:txBody>
          <a:bodyPr/>
          <a:lstStyle/>
          <a:p>
            <a:fld id="{DF95B5A6-D793-4AED-B3D4-E74EACBE5324}" type="slidenum">
              <a:rPr lang="en-US" smtClean="0"/>
              <a:t>23</a:t>
            </a:fld>
            <a:endParaRPr lang="en-US"/>
          </a:p>
        </p:txBody>
      </p:sp>
      <p:grpSp>
        <p:nvGrpSpPr>
          <p:cNvPr id="31" name="Group 30">
            <a:extLst>
              <a:ext uri="{FF2B5EF4-FFF2-40B4-BE49-F238E27FC236}">
                <a16:creationId xmlns:a16="http://schemas.microsoft.com/office/drawing/2014/main" id="{61739DCE-5659-4F5C-80B1-93EDD6223A96}"/>
              </a:ext>
            </a:extLst>
          </p:cNvPr>
          <p:cNvGrpSpPr/>
          <p:nvPr/>
        </p:nvGrpSpPr>
        <p:grpSpPr>
          <a:xfrm>
            <a:off x="5584873" y="688030"/>
            <a:ext cx="5525085" cy="2460745"/>
            <a:chOff x="2386827" y="1348646"/>
            <a:chExt cx="7808732" cy="4117749"/>
          </a:xfrm>
        </p:grpSpPr>
        <p:cxnSp>
          <p:nvCxnSpPr>
            <p:cNvPr id="3" name="Straight Connector 2">
              <a:extLst>
                <a:ext uri="{FF2B5EF4-FFF2-40B4-BE49-F238E27FC236}">
                  <a16:creationId xmlns:a16="http://schemas.microsoft.com/office/drawing/2014/main" id="{AF298060-193A-4C1D-AD31-7F90ED0194A6}"/>
                </a:ext>
              </a:extLst>
            </p:cNvPr>
            <p:cNvCxnSpPr>
              <a:cxnSpLocks/>
            </p:cNvCxnSpPr>
            <p:nvPr/>
          </p:nvCxnSpPr>
          <p:spPr>
            <a:xfrm flipV="1">
              <a:off x="5600696" y="1969255"/>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7ADBFC58-99DB-4A5F-A471-722BFF07BEE5}"/>
                </a:ext>
              </a:extLst>
            </p:cNvPr>
            <p:cNvCxnSpPr>
              <a:cxnSpLocks/>
            </p:cNvCxnSpPr>
            <p:nvPr/>
          </p:nvCxnSpPr>
          <p:spPr>
            <a:xfrm flipV="1">
              <a:off x="2855742" y="3840257"/>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6FB57A99-F03E-419E-8650-CA60A99DE627}"/>
                </a:ext>
              </a:extLst>
            </p:cNvPr>
            <p:cNvCxnSpPr>
              <a:cxnSpLocks/>
            </p:cNvCxnSpPr>
            <p:nvPr/>
          </p:nvCxnSpPr>
          <p:spPr>
            <a:xfrm>
              <a:off x="4302370" y="1980977"/>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62FCAB5-F40C-438E-8B8F-8F5E047FB308}"/>
                </a:ext>
              </a:extLst>
            </p:cNvPr>
            <p:cNvCxnSpPr>
              <a:cxnSpLocks/>
            </p:cNvCxnSpPr>
            <p:nvPr/>
          </p:nvCxnSpPr>
          <p:spPr>
            <a:xfrm flipV="1">
              <a:off x="2855742" y="1966909"/>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61E3938-FED5-4F66-A8E3-18BCD68787F6}"/>
                </a:ext>
              </a:extLst>
            </p:cNvPr>
            <p:cNvCxnSpPr>
              <a:cxnSpLocks/>
            </p:cNvCxnSpPr>
            <p:nvPr/>
          </p:nvCxnSpPr>
          <p:spPr>
            <a:xfrm flipV="1">
              <a:off x="6865032" y="1980978"/>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B6AF531-5B7F-4C67-B6A1-8A03CA94FE26}"/>
                </a:ext>
              </a:extLst>
            </p:cNvPr>
            <p:cNvCxnSpPr>
              <a:cxnSpLocks/>
            </p:cNvCxnSpPr>
            <p:nvPr/>
          </p:nvCxnSpPr>
          <p:spPr>
            <a:xfrm flipH="1" flipV="1">
              <a:off x="4316438" y="1995047"/>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3AF38D4-E208-4481-B7E3-72079AD4B7DF}"/>
                </a:ext>
              </a:extLst>
            </p:cNvPr>
            <p:cNvCxnSpPr>
              <a:cxnSpLocks/>
            </p:cNvCxnSpPr>
            <p:nvPr/>
          </p:nvCxnSpPr>
          <p:spPr>
            <a:xfrm flipH="1" flipV="1">
              <a:off x="8311660" y="2009115"/>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4D0824D-4396-40DA-977C-6A14B552C720}"/>
                </a:ext>
              </a:extLst>
            </p:cNvPr>
            <p:cNvCxnSpPr/>
            <p:nvPr/>
          </p:nvCxnSpPr>
          <p:spPr>
            <a:xfrm>
              <a:off x="5584874" y="3980936"/>
              <a:ext cx="0" cy="70338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DFE9783-8363-4B42-8D98-BF0EDE0FD2AE}"/>
                </a:ext>
              </a:extLst>
            </p:cNvPr>
            <p:cNvCxnSpPr/>
            <p:nvPr/>
          </p:nvCxnSpPr>
          <p:spPr>
            <a:xfrm>
              <a:off x="6850964" y="3980936"/>
              <a:ext cx="0" cy="70338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54CD875-2549-40BE-87E2-DD7BC25FE8EC}"/>
                </a:ext>
              </a:extLst>
            </p:cNvPr>
            <p:cNvCxnSpPr>
              <a:cxnSpLocks/>
            </p:cNvCxnSpPr>
            <p:nvPr/>
          </p:nvCxnSpPr>
          <p:spPr>
            <a:xfrm flipV="1">
              <a:off x="2826762" y="3980937"/>
              <a:ext cx="0" cy="69188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F06DB31-56B7-422F-8618-910DD5DE2681}"/>
                </a:ext>
              </a:extLst>
            </p:cNvPr>
            <p:cNvCxnSpPr>
              <a:cxnSpLocks/>
            </p:cNvCxnSpPr>
            <p:nvPr/>
          </p:nvCxnSpPr>
          <p:spPr>
            <a:xfrm flipV="1">
              <a:off x="9617613" y="3952800"/>
              <a:ext cx="0" cy="69188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2E54A4B-47FF-4D1B-B05E-A2CA259C5074}"/>
                </a:ext>
              </a:extLst>
            </p:cNvPr>
            <p:cNvSpPr txBox="1"/>
            <p:nvPr/>
          </p:nvSpPr>
          <p:spPr>
            <a:xfrm>
              <a:off x="4843980" y="4796861"/>
              <a:ext cx="1324707"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5" name="TextBox 14">
              <a:extLst>
                <a:ext uri="{FF2B5EF4-FFF2-40B4-BE49-F238E27FC236}">
                  <a16:creationId xmlns:a16="http://schemas.microsoft.com/office/drawing/2014/main" id="{9EB9C2FE-3DDF-49C5-A7F6-3828237A478F}"/>
                </a:ext>
              </a:extLst>
            </p:cNvPr>
            <p:cNvSpPr txBox="1"/>
            <p:nvPr/>
          </p:nvSpPr>
          <p:spPr>
            <a:xfrm>
              <a:off x="6319908" y="4796859"/>
              <a:ext cx="1297752"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6" name="TextBox 15">
              <a:extLst>
                <a:ext uri="{FF2B5EF4-FFF2-40B4-BE49-F238E27FC236}">
                  <a16:creationId xmlns:a16="http://schemas.microsoft.com/office/drawing/2014/main" id="{C30C5BAC-8476-4552-A7D2-69ACE22806CC}"/>
                </a:ext>
              </a:extLst>
            </p:cNvPr>
            <p:cNvSpPr txBox="1"/>
            <p:nvPr/>
          </p:nvSpPr>
          <p:spPr>
            <a:xfrm>
              <a:off x="8897807" y="4684318"/>
              <a:ext cx="1297752"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7" name="TextBox 16">
              <a:extLst>
                <a:ext uri="{FF2B5EF4-FFF2-40B4-BE49-F238E27FC236}">
                  <a16:creationId xmlns:a16="http://schemas.microsoft.com/office/drawing/2014/main" id="{E0E5994F-E4CE-46FC-B8AB-4ED011144974}"/>
                </a:ext>
              </a:extLst>
            </p:cNvPr>
            <p:cNvSpPr txBox="1"/>
            <p:nvPr/>
          </p:nvSpPr>
          <p:spPr>
            <a:xfrm>
              <a:off x="2467709" y="4796858"/>
              <a:ext cx="1297752" cy="669534"/>
            </a:xfrm>
            <a:prstGeom prst="rect">
              <a:avLst/>
            </a:prstGeom>
            <a:noFill/>
          </p:spPr>
          <p:txBody>
            <a:bodyPr wrap="square" rtlCol="0">
              <a:spAutoFit/>
            </a:bodyPr>
            <a:lstStyle/>
            <a:p>
              <a:pPr algn="ctr"/>
              <a:r>
                <a:rPr lang="en-US" sz="2000" dirty="0"/>
                <a:t>1.0 </a:t>
              </a:r>
              <a:r>
                <a:rPr lang="en-US" sz="2000" dirty="0" err="1"/>
                <a:t>Lb</a:t>
              </a:r>
              <a:r>
                <a:rPr lang="en-US" sz="2000" dirty="0"/>
                <a:t> </a:t>
              </a:r>
            </a:p>
          </p:txBody>
        </p:sp>
        <p:sp>
          <p:nvSpPr>
            <p:cNvPr id="18" name="Oval 17">
              <a:extLst>
                <a:ext uri="{FF2B5EF4-FFF2-40B4-BE49-F238E27FC236}">
                  <a16:creationId xmlns:a16="http://schemas.microsoft.com/office/drawing/2014/main" id="{0BBF3BBA-2326-44C8-9F34-F303A1B8C849}"/>
                </a:ext>
              </a:extLst>
            </p:cNvPr>
            <p:cNvSpPr/>
            <p:nvPr/>
          </p:nvSpPr>
          <p:spPr>
            <a:xfrm>
              <a:off x="2791268" y="3727939"/>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EA81117-2784-4F69-9DEA-86A6B584CC5C}"/>
                </a:ext>
              </a:extLst>
            </p:cNvPr>
            <p:cNvSpPr/>
            <p:nvPr/>
          </p:nvSpPr>
          <p:spPr>
            <a:xfrm>
              <a:off x="4221484" y="1896681"/>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74C023C5-034A-45E7-A79A-56D65A0F8663}"/>
                </a:ext>
              </a:extLst>
            </p:cNvPr>
            <p:cNvSpPr/>
            <p:nvPr/>
          </p:nvSpPr>
          <p:spPr>
            <a:xfrm>
              <a:off x="5498120" y="3742006"/>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F51D138C-CB59-4229-BD18-E259B99FE112}"/>
                </a:ext>
              </a:extLst>
            </p:cNvPr>
            <p:cNvCxnSpPr>
              <a:cxnSpLocks/>
            </p:cNvCxnSpPr>
            <p:nvPr/>
          </p:nvCxnSpPr>
          <p:spPr>
            <a:xfrm flipV="1">
              <a:off x="6850963" y="1966909"/>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119F6E7F-D0E2-4F1A-B5E5-34EDCC344CD3}"/>
                </a:ext>
              </a:extLst>
            </p:cNvPr>
            <p:cNvSpPr/>
            <p:nvPr/>
          </p:nvSpPr>
          <p:spPr>
            <a:xfrm>
              <a:off x="5537976" y="1924922"/>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98B808D-84FE-4C8F-8C6E-852AF68FCE8F}"/>
                </a:ext>
              </a:extLst>
            </p:cNvPr>
            <p:cNvSpPr txBox="1"/>
            <p:nvPr/>
          </p:nvSpPr>
          <p:spPr>
            <a:xfrm>
              <a:off x="2386827" y="3588435"/>
              <a:ext cx="443129" cy="669534"/>
            </a:xfrm>
            <a:prstGeom prst="rect">
              <a:avLst/>
            </a:prstGeom>
            <a:noFill/>
          </p:spPr>
          <p:txBody>
            <a:bodyPr wrap="square" rtlCol="0">
              <a:spAutoFit/>
            </a:bodyPr>
            <a:lstStyle/>
            <a:p>
              <a:r>
                <a:rPr lang="en-US" sz="2000" b="1" dirty="0"/>
                <a:t>A</a:t>
              </a:r>
            </a:p>
          </p:txBody>
        </p:sp>
        <p:sp>
          <p:nvSpPr>
            <p:cNvPr id="24" name="TextBox 23">
              <a:extLst>
                <a:ext uri="{FF2B5EF4-FFF2-40B4-BE49-F238E27FC236}">
                  <a16:creationId xmlns:a16="http://schemas.microsoft.com/office/drawing/2014/main" id="{13CCADBC-9A0C-4152-9CFE-0A14288FA152}"/>
                </a:ext>
              </a:extLst>
            </p:cNvPr>
            <p:cNvSpPr txBox="1"/>
            <p:nvPr/>
          </p:nvSpPr>
          <p:spPr>
            <a:xfrm>
              <a:off x="3626282" y="1559717"/>
              <a:ext cx="443129" cy="669534"/>
            </a:xfrm>
            <a:prstGeom prst="rect">
              <a:avLst/>
            </a:prstGeom>
            <a:noFill/>
          </p:spPr>
          <p:txBody>
            <a:bodyPr wrap="square" rtlCol="0">
              <a:spAutoFit/>
            </a:bodyPr>
            <a:lstStyle/>
            <a:p>
              <a:r>
                <a:rPr lang="en-US" sz="2000" b="1" dirty="0"/>
                <a:t>B</a:t>
              </a:r>
            </a:p>
          </p:txBody>
        </p:sp>
        <p:sp>
          <p:nvSpPr>
            <p:cNvPr id="25" name="TextBox 24">
              <a:extLst>
                <a:ext uri="{FF2B5EF4-FFF2-40B4-BE49-F238E27FC236}">
                  <a16:creationId xmlns:a16="http://schemas.microsoft.com/office/drawing/2014/main" id="{B5021973-8D6A-4C4A-A4A2-289BAD8023FF}"/>
                </a:ext>
              </a:extLst>
            </p:cNvPr>
            <p:cNvSpPr txBox="1"/>
            <p:nvPr/>
          </p:nvSpPr>
          <p:spPr>
            <a:xfrm>
              <a:off x="4984528" y="3899097"/>
              <a:ext cx="443129" cy="669534"/>
            </a:xfrm>
            <a:prstGeom prst="rect">
              <a:avLst/>
            </a:prstGeom>
            <a:noFill/>
          </p:spPr>
          <p:txBody>
            <a:bodyPr wrap="square" rtlCol="0">
              <a:spAutoFit/>
            </a:bodyPr>
            <a:lstStyle/>
            <a:p>
              <a:r>
                <a:rPr lang="en-US" sz="2000" b="1" dirty="0"/>
                <a:t>C</a:t>
              </a:r>
            </a:p>
          </p:txBody>
        </p:sp>
        <p:sp>
          <p:nvSpPr>
            <p:cNvPr id="26" name="TextBox 25">
              <a:extLst>
                <a:ext uri="{FF2B5EF4-FFF2-40B4-BE49-F238E27FC236}">
                  <a16:creationId xmlns:a16="http://schemas.microsoft.com/office/drawing/2014/main" id="{C53848CF-9519-4B14-B2F1-18BCA9CD2103}"/>
                </a:ext>
              </a:extLst>
            </p:cNvPr>
            <p:cNvSpPr txBox="1"/>
            <p:nvPr/>
          </p:nvSpPr>
          <p:spPr>
            <a:xfrm>
              <a:off x="5437155" y="1348646"/>
              <a:ext cx="443129" cy="669534"/>
            </a:xfrm>
            <a:prstGeom prst="rect">
              <a:avLst/>
            </a:prstGeom>
            <a:noFill/>
          </p:spPr>
          <p:txBody>
            <a:bodyPr wrap="square" rtlCol="0">
              <a:spAutoFit/>
            </a:bodyPr>
            <a:lstStyle/>
            <a:p>
              <a:r>
                <a:rPr lang="en-US" sz="2000" b="1" dirty="0"/>
                <a:t>D</a:t>
              </a:r>
            </a:p>
          </p:txBody>
        </p:sp>
        <p:sp>
          <p:nvSpPr>
            <p:cNvPr id="29" name="TextBox 28">
              <a:extLst>
                <a:ext uri="{FF2B5EF4-FFF2-40B4-BE49-F238E27FC236}">
                  <a16:creationId xmlns:a16="http://schemas.microsoft.com/office/drawing/2014/main" id="{AD802E10-9849-4A81-A4F2-083D92B6BAB2}"/>
                </a:ext>
              </a:extLst>
            </p:cNvPr>
            <p:cNvSpPr txBox="1"/>
            <p:nvPr/>
          </p:nvSpPr>
          <p:spPr>
            <a:xfrm>
              <a:off x="7007272" y="3867164"/>
              <a:ext cx="443129" cy="669534"/>
            </a:xfrm>
            <a:prstGeom prst="rect">
              <a:avLst/>
            </a:prstGeom>
            <a:noFill/>
          </p:spPr>
          <p:txBody>
            <a:bodyPr wrap="square" rtlCol="0">
              <a:spAutoFit/>
            </a:bodyPr>
            <a:lstStyle/>
            <a:p>
              <a:r>
                <a:rPr lang="en-US" sz="2000" b="1" dirty="0"/>
                <a:t>F</a:t>
              </a:r>
            </a:p>
          </p:txBody>
        </p:sp>
        <p:sp>
          <p:nvSpPr>
            <p:cNvPr id="30" name="Oval 29">
              <a:extLst>
                <a:ext uri="{FF2B5EF4-FFF2-40B4-BE49-F238E27FC236}">
                  <a16:creationId xmlns:a16="http://schemas.microsoft.com/office/drawing/2014/main" id="{549687D7-4E73-4A92-B9CA-70BFEDFA25DD}"/>
                </a:ext>
              </a:extLst>
            </p:cNvPr>
            <p:cNvSpPr/>
            <p:nvPr/>
          </p:nvSpPr>
          <p:spPr>
            <a:xfrm>
              <a:off x="6759521" y="3751376"/>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7" name="Straight Arrow Connector 46">
            <a:extLst>
              <a:ext uri="{FF2B5EF4-FFF2-40B4-BE49-F238E27FC236}">
                <a16:creationId xmlns:a16="http://schemas.microsoft.com/office/drawing/2014/main" id="{96582486-4DC6-4DB4-80AE-BCE649AB7D3E}"/>
              </a:ext>
            </a:extLst>
          </p:cNvPr>
          <p:cNvCxnSpPr>
            <a:cxnSpLocks/>
          </p:cNvCxnSpPr>
          <p:nvPr/>
        </p:nvCxnSpPr>
        <p:spPr>
          <a:xfrm>
            <a:off x="7315178" y="2075777"/>
            <a:ext cx="403947" cy="6564"/>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2432C80F-F288-42B1-83EA-19B4ACDFC93F}"/>
              </a:ext>
            </a:extLst>
          </p:cNvPr>
          <p:cNvCxnSpPr>
            <a:cxnSpLocks/>
          </p:cNvCxnSpPr>
          <p:nvPr/>
        </p:nvCxnSpPr>
        <p:spPr>
          <a:xfrm flipV="1">
            <a:off x="7939724" y="1368298"/>
            <a:ext cx="0" cy="657034"/>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0824942B-97E9-42A0-9951-3E7BF2B140BA}"/>
              </a:ext>
            </a:extLst>
          </p:cNvPr>
          <p:cNvCxnSpPr>
            <a:cxnSpLocks/>
          </p:cNvCxnSpPr>
          <p:nvPr/>
        </p:nvCxnSpPr>
        <p:spPr>
          <a:xfrm flipH="1" flipV="1">
            <a:off x="7356971" y="1395661"/>
            <a:ext cx="445357" cy="52413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0A88266-A6C2-4449-BFC5-1A185299F811}"/>
              </a:ext>
            </a:extLst>
          </p:cNvPr>
          <p:cNvSpPr txBox="1"/>
          <p:nvPr/>
        </p:nvSpPr>
        <p:spPr>
          <a:xfrm>
            <a:off x="984122" y="952800"/>
            <a:ext cx="4240859" cy="830997"/>
          </a:xfrm>
          <a:prstGeom prst="rect">
            <a:avLst/>
          </a:prstGeom>
          <a:noFill/>
        </p:spPr>
        <p:txBody>
          <a:bodyPr wrap="square" rtlCol="0">
            <a:spAutoFit/>
          </a:bodyPr>
          <a:lstStyle/>
          <a:p>
            <a:r>
              <a:rPr lang="en-US" sz="2400" dirty="0"/>
              <a:t>Free Body Diagram (FBD) of </a:t>
            </a:r>
            <a:r>
              <a:rPr lang="en-US" sz="2400" b="1" dirty="0"/>
              <a:t>Point C</a:t>
            </a:r>
            <a:r>
              <a:rPr lang="en-US" sz="2400" dirty="0"/>
              <a:t> on the bridge structure:</a:t>
            </a:r>
          </a:p>
        </p:txBody>
      </p:sp>
      <p:sp>
        <p:nvSpPr>
          <p:cNvPr id="57" name="TextBox 56">
            <a:extLst>
              <a:ext uri="{FF2B5EF4-FFF2-40B4-BE49-F238E27FC236}">
                <a16:creationId xmlns:a16="http://schemas.microsoft.com/office/drawing/2014/main" id="{CE380EC3-DE7E-4BD5-B8E5-5A2F7F3F65F5}"/>
              </a:ext>
            </a:extLst>
          </p:cNvPr>
          <p:cNvSpPr txBox="1"/>
          <p:nvPr/>
        </p:nvSpPr>
        <p:spPr>
          <a:xfrm>
            <a:off x="5079881" y="3552231"/>
            <a:ext cx="6483757" cy="1200329"/>
          </a:xfrm>
          <a:prstGeom prst="rect">
            <a:avLst/>
          </a:prstGeom>
          <a:noFill/>
        </p:spPr>
        <p:txBody>
          <a:bodyPr wrap="square" rtlCol="0">
            <a:spAutoFit/>
          </a:bodyPr>
          <a:lstStyle/>
          <a:p>
            <a:r>
              <a:rPr lang="en-US" sz="2400" dirty="0"/>
              <a:t>There are several members joined at Point C.  We already know the forces in two of the members and we know there is an external force (-1.0 </a:t>
            </a:r>
            <a:r>
              <a:rPr lang="en-US" sz="2400" dirty="0" err="1"/>
              <a:t>lb</a:t>
            </a:r>
            <a:r>
              <a:rPr lang="en-US" sz="2400" dirty="0"/>
              <a:t>).</a:t>
            </a:r>
          </a:p>
        </p:txBody>
      </p:sp>
      <p:sp>
        <p:nvSpPr>
          <p:cNvPr id="61" name="TextBox 60">
            <a:extLst>
              <a:ext uri="{FF2B5EF4-FFF2-40B4-BE49-F238E27FC236}">
                <a16:creationId xmlns:a16="http://schemas.microsoft.com/office/drawing/2014/main" id="{38B4ED7A-C2FA-41B9-B763-2CE2BD752A25}"/>
              </a:ext>
            </a:extLst>
          </p:cNvPr>
          <p:cNvSpPr txBox="1"/>
          <p:nvPr/>
        </p:nvSpPr>
        <p:spPr>
          <a:xfrm>
            <a:off x="5079880" y="4910644"/>
            <a:ext cx="6273919" cy="830997"/>
          </a:xfrm>
          <a:prstGeom prst="rect">
            <a:avLst/>
          </a:prstGeom>
          <a:noFill/>
        </p:spPr>
        <p:txBody>
          <a:bodyPr wrap="square" rtlCol="0">
            <a:spAutoFit/>
          </a:bodyPr>
          <a:lstStyle/>
          <a:p>
            <a:r>
              <a:rPr lang="en-US" sz="2400" dirty="0"/>
              <a:t>We sum forces once again to calculate the unknown forces </a:t>
            </a:r>
            <a:r>
              <a:rPr lang="en-US" sz="2400" b="1" dirty="0">
                <a:solidFill>
                  <a:srgbClr val="7030A0"/>
                </a:solidFill>
              </a:rPr>
              <a:t>F</a:t>
            </a:r>
            <a:r>
              <a:rPr lang="en-US" sz="2400" b="1" baseline="-25000" dirty="0">
                <a:solidFill>
                  <a:srgbClr val="7030A0"/>
                </a:solidFill>
              </a:rPr>
              <a:t>CD</a:t>
            </a:r>
            <a:r>
              <a:rPr lang="en-US" sz="2400" dirty="0"/>
              <a:t> and </a:t>
            </a:r>
            <a:r>
              <a:rPr lang="en-US" sz="2400" b="1" dirty="0">
                <a:solidFill>
                  <a:srgbClr val="C00000"/>
                </a:solidFill>
              </a:rPr>
              <a:t>F</a:t>
            </a:r>
            <a:r>
              <a:rPr lang="en-US" sz="2400" b="1" baseline="-25000" dirty="0">
                <a:solidFill>
                  <a:srgbClr val="C00000"/>
                </a:solidFill>
              </a:rPr>
              <a:t>CF</a:t>
            </a:r>
            <a:r>
              <a:rPr lang="en-US" sz="2400" baseline="-25000" dirty="0"/>
              <a:t>  </a:t>
            </a:r>
            <a:r>
              <a:rPr lang="en-US" sz="2400" dirty="0"/>
              <a:t>…  </a:t>
            </a:r>
          </a:p>
        </p:txBody>
      </p:sp>
      <p:sp>
        <p:nvSpPr>
          <p:cNvPr id="56" name="Oval 55">
            <a:extLst>
              <a:ext uri="{FF2B5EF4-FFF2-40B4-BE49-F238E27FC236}">
                <a16:creationId xmlns:a16="http://schemas.microsoft.com/office/drawing/2014/main" id="{B7CFD262-8D53-4D15-A96D-5A31E78775CD}"/>
              </a:ext>
            </a:extLst>
          </p:cNvPr>
          <p:cNvSpPr/>
          <p:nvPr/>
        </p:nvSpPr>
        <p:spPr>
          <a:xfrm>
            <a:off x="2548245" y="3891860"/>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a:extLst>
              <a:ext uri="{FF2B5EF4-FFF2-40B4-BE49-F238E27FC236}">
                <a16:creationId xmlns:a16="http://schemas.microsoft.com/office/drawing/2014/main" id="{B0C70D5D-B28F-464B-A93F-95D7AF766BB9}"/>
              </a:ext>
            </a:extLst>
          </p:cNvPr>
          <p:cNvCxnSpPr>
            <a:cxnSpLocks/>
          </p:cNvCxnSpPr>
          <p:nvPr/>
        </p:nvCxnSpPr>
        <p:spPr>
          <a:xfrm flipH="1" flipV="1">
            <a:off x="2719321" y="2795766"/>
            <a:ext cx="14066" cy="984164"/>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ABA6A5FC-A68D-42A3-91AF-EAD3C03FB722}"/>
              </a:ext>
            </a:extLst>
          </p:cNvPr>
          <p:cNvCxnSpPr>
            <a:cxnSpLocks/>
          </p:cNvCxnSpPr>
          <p:nvPr/>
        </p:nvCxnSpPr>
        <p:spPr>
          <a:xfrm flipV="1">
            <a:off x="1588841" y="4055775"/>
            <a:ext cx="916066" cy="10140"/>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90C94620-EEF9-48BA-96B6-AFE342C57156}"/>
              </a:ext>
            </a:extLst>
          </p:cNvPr>
          <p:cNvSpPr/>
          <p:nvPr/>
        </p:nvSpPr>
        <p:spPr>
          <a:xfrm>
            <a:off x="713793" y="2334101"/>
            <a:ext cx="1729961"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BC </a:t>
            </a:r>
            <a:r>
              <a:rPr lang="en-US" sz="2400" dirty="0">
                <a:solidFill>
                  <a:srgbClr val="00B050"/>
                </a:solidFill>
              </a:rPr>
              <a:t>= 1.41 </a:t>
            </a:r>
            <a:r>
              <a:rPr lang="en-US" sz="2400" dirty="0" err="1">
                <a:solidFill>
                  <a:srgbClr val="00B050"/>
                </a:solidFill>
              </a:rPr>
              <a:t>lb</a:t>
            </a:r>
            <a:r>
              <a:rPr lang="en-US" sz="2400" dirty="0">
                <a:solidFill>
                  <a:srgbClr val="00B050"/>
                </a:solidFill>
              </a:rPr>
              <a:t> </a:t>
            </a:r>
          </a:p>
        </p:txBody>
      </p:sp>
      <p:cxnSp>
        <p:nvCxnSpPr>
          <p:cNvPr id="80" name="Straight Arrow Connector 79">
            <a:extLst>
              <a:ext uri="{FF2B5EF4-FFF2-40B4-BE49-F238E27FC236}">
                <a16:creationId xmlns:a16="http://schemas.microsoft.com/office/drawing/2014/main" id="{6C950F39-3863-490B-B71A-A41466EC6A58}"/>
              </a:ext>
            </a:extLst>
          </p:cNvPr>
          <p:cNvCxnSpPr>
            <a:cxnSpLocks/>
          </p:cNvCxnSpPr>
          <p:nvPr/>
        </p:nvCxnSpPr>
        <p:spPr>
          <a:xfrm flipH="1" flipV="1">
            <a:off x="1631045" y="2795766"/>
            <a:ext cx="952429" cy="106717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97CDBADE-407C-4486-984C-653E4129B17D}"/>
              </a:ext>
            </a:extLst>
          </p:cNvPr>
          <p:cNvSpPr/>
          <p:nvPr/>
        </p:nvSpPr>
        <p:spPr>
          <a:xfrm>
            <a:off x="742807" y="4215417"/>
            <a:ext cx="1631024"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AC </a:t>
            </a:r>
            <a:r>
              <a:rPr lang="en-US" sz="2400" dirty="0">
                <a:solidFill>
                  <a:srgbClr val="0070C0"/>
                </a:solidFill>
              </a:rPr>
              <a:t> =  1.0 </a:t>
            </a:r>
            <a:r>
              <a:rPr lang="en-US" sz="2400" dirty="0" err="1">
                <a:solidFill>
                  <a:srgbClr val="0070C0"/>
                </a:solidFill>
              </a:rPr>
              <a:t>lb</a:t>
            </a:r>
            <a:endParaRPr lang="en-US" sz="2400" dirty="0">
              <a:solidFill>
                <a:srgbClr val="0070C0"/>
              </a:solidFill>
            </a:endParaRPr>
          </a:p>
        </p:txBody>
      </p:sp>
      <p:sp>
        <p:nvSpPr>
          <p:cNvPr id="85" name="TextBox 84">
            <a:extLst>
              <a:ext uri="{FF2B5EF4-FFF2-40B4-BE49-F238E27FC236}">
                <a16:creationId xmlns:a16="http://schemas.microsoft.com/office/drawing/2014/main" id="{15340935-7E70-49C7-A252-6CF0993E7EB6}"/>
              </a:ext>
            </a:extLst>
          </p:cNvPr>
          <p:cNvSpPr txBox="1"/>
          <p:nvPr/>
        </p:nvSpPr>
        <p:spPr>
          <a:xfrm>
            <a:off x="2863108" y="3491818"/>
            <a:ext cx="443129" cy="461665"/>
          </a:xfrm>
          <a:prstGeom prst="rect">
            <a:avLst/>
          </a:prstGeom>
          <a:noFill/>
        </p:spPr>
        <p:txBody>
          <a:bodyPr wrap="square" rtlCol="0">
            <a:spAutoFit/>
          </a:bodyPr>
          <a:lstStyle/>
          <a:p>
            <a:r>
              <a:rPr lang="en-US" sz="2400" b="1" dirty="0"/>
              <a:t>C</a:t>
            </a:r>
          </a:p>
        </p:txBody>
      </p:sp>
      <p:cxnSp>
        <p:nvCxnSpPr>
          <p:cNvPr id="88" name="Straight Arrow Connector 87">
            <a:extLst>
              <a:ext uri="{FF2B5EF4-FFF2-40B4-BE49-F238E27FC236}">
                <a16:creationId xmlns:a16="http://schemas.microsoft.com/office/drawing/2014/main" id="{CDECED48-A7A1-46BE-99F1-0E1B2FDFEBA5}"/>
              </a:ext>
            </a:extLst>
          </p:cNvPr>
          <p:cNvCxnSpPr>
            <a:cxnSpLocks/>
          </p:cNvCxnSpPr>
          <p:nvPr/>
        </p:nvCxnSpPr>
        <p:spPr>
          <a:xfrm flipH="1">
            <a:off x="2950673" y="4015295"/>
            <a:ext cx="1022384" cy="25766"/>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2303F7DC-1184-44C1-8118-F691CF1BA9F2}"/>
              </a:ext>
            </a:extLst>
          </p:cNvPr>
          <p:cNvCxnSpPr/>
          <p:nvPr/>
        </p:nvCxnSpPr>
        <p:spPr>
          <a:xfrm>
            <a:off x="2719321" y="4320848"/>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574204D3-30B8-4DB6-AAA1-5F727F909007}"/>
              </a:ext>
            </a:extLst>
          </p:cNvPr>
          <p:cNvSpPr txBox="1"/>
          <p:nvPr/>
        </p:nvSpPr>
        <p:spPr>
          <a:xfrm>
            <a:off x="2245894" y="5105841"/>
            <a:ext cx="1062111" cy="461665"/>
          </a:xfrm>
          <a:prstGeom prst="rect">
            <a:avLst/>
          </a:prstGeom>
          <a:noFill/>
        </p:spPr>
        <p:txBody>
          <a:bodyPr wrap="square" rtlCol="0">
            <a:spAutoFit/>
          </a:bodyPr>
          <a:lstStyle/>
          <a:p>
            <a:pPr algn="ctr"/>
            <a:r>
              <a:rPr lang="en-US" sz="2400" dirty="0">
                <a:solidFill>
                  <a:srgbClr val="FF0000"/>
                </a:solidFill>
              </a:rPr>
              <a:t>1.0 </a:t>
            </a:r>
            <a:r>
              <a:rPr lang="en-US" sz="2400" dirty="0" err="1">
                <a:solidFill>
                  <a:srgbClr val="FF0000"/>
                </a:solidFill>
              </a:rPr>
              <a:t>Lb</a:t>
            </a:r>
            <a:r>
              <a:rPr lang="en-US" sz="2400" dirty="0">
                <a:solidFill>
                  <a:srgbClr val="FF0000"/>
                </a:solidFill>
              </a:rPr>
              <a:t> </a:t>
            </a:r>
          </a:p>
        </p:txBody>
      </p:sp>
      <p:sp>
        <p:nvSpPr>
          <p:cNvPr id="91" name="Rectangle 90">
            <a:extLst>
              <a:ext uri="{FF2B5EF4-FFF2-40B4-BE49-F238E27FC236}">
                <a16:creationId xmlns:a16="http://schemas.microsoft.com/office/drawing/2014/main" id="{D3E3BA83-9B6C-41CC-A06C-D28D6B73FC93}"/>
              </a:ext>
            </a:extLst>
          </p:cNvPr>
          <p:cNvSpPr/>
          <p:nvPr/>
        </p:nvSpPr>
        <p:spPr>
          <a:xfrm>
            <a:off x="2811412" y="2564297"/>
            <a:ext cx="674095"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CD </a:t>
            </a:r>
            <a:r>
              <a:rPr lang="en-US" sz="2400" dirty="0">
                <a:solidFill>
                  <a:srgbClr val="7030A0"/>
                </a:solidFill>
              </a:rPr>
              <a:t> </a:t>
            </a:r>
          </a:p>
        </p:txBody>
      </p:sp>
      <p:sp>
        <p:nvSpPr>
          <p:cNvPr id="93" name="Rectangle 92">
            <a:extLst>
              <a:ext uri="{FF2B5EF4-FFF2-40B4-BE49-F238E27FC236}">
                <a16:creationId xmlns:a16="http://schemas.microsoft.com/office/drawing/2014/main" id="{CAA8825C-6AD5-4B2E-9D4F-BDC18E2B7930}"/>
              </a:ext>
            </a:extLst>
          </p:cNvPr>
          <p:cNvSpPr/>
          <p:nvPr/>
        </p:nvSpPr>
        <p:spPr>
          <a:xfrm>
            <a:off x="3545443" y="4090015"/>
            <a:ext cx="642035" cy="461665"/>
          </a:xfrm>
          <a:prstGeom prst="rect">
            <a:avLst/>
          </a:prstGeom>
        </p:spPr>
        <p:txBody>
          <a:bodyPr wrap="none">
            <a:spAutoFit/>
          </a:bodyPr>
          <a:lstStyle/>
          <a:p>
            <a:r>
              <a:rPr lang="en-US" sz="2400" dirty="0">
                <a:solidFill>
                  <a:srgbClr val="C00000"/>
                </a:solidFill>
              </a:rPr>
              <a:t>F</a:t>
            </a:r>
            <a:r>
              <a:rPr lang="en-US" sz="2400" baseline="-25000" dirty="0">
                <a:solidFill>
                  <a:srgbClr val="C00000"/>
                </a:solidFill>
              </a:rPr>
              <a:t>CF </a:t>
            </a:r>
            <a:r>
              <a:rPr lang="en-US" sz="2400" dirty="0">
                <a:solidFill>
                  <a:srgbClr val="7030A0"/>
                </a:solidFill>
              </a:rPr>
              <a:t> </a:t>
            </a:r>
          </a:p>
        </p:txBody>
      </p:sp>
      <p:cxnSp>
        <p:nvCxnSpPr>
          <p:cNvPr id="53" name="Straight Arrow Connector 52">
            <a:extLst>
              <a:ext uri="{FF2B5EF4-FFF2-40B4-BE49-F238E27FC236}">
                <a16:creationId xmlns:a16="http://schemas.microsoft.com/office/drawing/2014/main" id="{819E21A0-98E6-4A68-9062-C1F463600818}"/>
              </a:ext>
            </a:extLst>
          </p:cNvPr>
          <p:cNvCxnSpPr>
            <a:cxnSpLocks/>
          </p:cNvCxnSpPr>
          <p:nvPr/>
        </p:nvCxnSpPr>
        <p:spPr>
          <a:xfrm flipH="1" flipV="1">
            <a:off x="7899070" y="2093277"/>
            <a:ext cx="514403" cy="212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5" name="Oval 54">
            <a:extLst>
              <a:ext uri="{FF2B5EF4-FFF2-40B4-BE49-F238E27FC236}">
                <a16:creationId xmlns:a16="http://schemas.microsoft.com/office/drawing/2014/main" id="{97B1E84D-963B-48EB-A1F5-8DB0C9498C97}"/>
              </a:ext>
            </a:extLst>
          </p:cNvPr>
          <p:cNvSpPr/>
          <p:nvPr/>
        </p:nvSpPr>
        <p:spPr>
          <a:xfrm>
            <a:off x="7060769" y="1348601"/>
            <a:ext cx="1470273" cy="15393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1014DCA4-4AE0-4E11-ABF2-84C7FE8459C8}"/>
              </a:ext>
            </a:extLst>
          </p:cNvPr>
          <p:cNvSpPr txBox="1"/>
          <p:nvPr/>
        </p:nvSpPr>
        <p:spPr>
          <a:xfrm>
            <a:off x="2255950" y="3231831"/>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59" name="TextBox 58">
            <a:extLst>
              <a:ext uri="{FF2B5EF4-FFF2-40B4-BE49-F238E27FC236}">
                <a16:creationId xmlns:a16="http://schemas.microsoft.com/office/drawing/2014/main" id="{397DD6E8-946A-46E7-866F-D418250DD045}"/>
              </a:ext>
            </a:extLst>
          </p:cNvPr>
          <p:cNvSpPr txBox="1"/>
          <p:nvPr/>
        </p:nvSpPr>
        <p:spPr>
          <a:xfrm>
            <a:off x="1822279" y="3568493"/>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Tree>
    <p:extLst>
      <p:ext uri="{BB962C8B-B14F-4D97-AF65-F5344CB8AC3E}">
        <p14:creationId xmlns:p14="http://schemas.microsoft.com/office/powerpoint/2010/main" val="389472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fade">
                                      <p:cBhvr>
                                        <p:cTn id="1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A00A0A-1D6B-4FE2-ADEB-A22BD7FDCE2E}"/>
              </a:ext>
            </a:extLst>
          </p:cNvPr>
          <p:cNvSpPr>
            <a:spLocks noGrp="1"/>
          </p:cNvSpPr>
          <p:nvPr>
            <p:ph type="sldNum" sz="quarter" idx="12"/>
          </p:nvPr>
        </p:nvSpPr>
        <p:spPr/>
        <p:txBody>
          <a:bodyPr/>
          <a:lstStyle/>
          <a:p>
            <a:fld id="{DF95B5A6-D793-4AED-B3D4-E74EACBE5324}" type="slidenum">
              <a:rPr lang="en-US" smtClean="0"/>
              <a:t>24</a:t>
            </a:fld>
            <a:endParaRPr lang="en-US"/>
          </a:p>
        </p:txBody>
      </p:sp>
      <p:sp>
        <p:nvSpPr>
          <p:cNvPr id="3" name="TextBox 2">
            <a:extLst>
              <a:ext uri="{FF2B5EF4-FFF2-40B4-BE49-F238E27FC236}">
                <a16:creationId xmlns:a16="http://schemas.microsoft.com/office/drawing/2014/main" id="{FACA01EF-A5AC-41FE-85DD-5BDAB4643A98}"/>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C</a:t>
            </a:r>
          </a:p>
        </p:txBody>
      </p:sp>
      <p:sp>
        <p:nvSpPr>
          <p:cNvPr id="4" name="Oval 3">
            <a:extLst>
              <a:ext uri="{FF2B5EF4-FFF2-40B4-BE49-F238E27FC236}">
                <a16:creationId xmlns:a16="http://schemas.microsoft.com/office/drawing/2014/main" id="{B0AB69C4-CDB7-4DC1-926C-2CF43FDDD86D}"/>
              </a:ext>
            </a:extLst>
          </p:cNvPr>
          <p:cNvSpPr/>
          <p:nvPr/>
        </p:nvSpPr>
        <p:spPr>
          <a:xfrm>
            <a:off x="2362573" y="2219254"/>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43473BCF-B543-44FF-8D41-CDE49CF1FC58}"/>
              </a:ext>
            </a:extLst>
          </p:cNvPr>
          <p:cNvCxnSpPr>
            <a:cxnSpLocks/>
          </p:cNvCxnSpPr>
          <p:nvPr/>
        </p:nvCxnSpPr>
        <p:spPr>
          <a:xfrm flipV="1">
            <a:off x="1403169" y="2383169"/>
            <a:ext cx="916066" cy="10140"/>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D9C2FA-CBD4-46A0-9281-0E14AB7267E0}"/>
              </a:ext>
            </a:extLst>
          </p:cNvPr>
          <p:cNvSpPr/>
          <p:nvPr/>
        </p:nvSpPr>
        <p:spPr>
          <a:xfrm>
            <a:off x="528121" y="661495"/>
            <a:ext cx="1729961"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BC </a:t>
            </a:r>
            <a:r>
              <a:rPr lang="en-US" sz="2400" dirty="0">
                <a:solidFill>
                  <a:srgbClr val="00B050"/>
                </a:solidFill>
              </a:rPr>
              <a:t>= 1.41 </a:t>
            </a:r>
            <a:r>
              <a:rPr lang="en-US" sz="2400" dirty="0" err="1">
                <a:solidFill>
                  <a:srgbClr val="00B050"/>
                </a:solidFill>
              </a:rPr>
              <a:t>lb</a:t>
            </a:r>
            <a:r>
              <a:rPr lang="en-US" sz="2400" dirty="0">
                <a:solidFill>
                  <a:srgbClr val="00B050"/>
                </a:solidFill>
              </a:rPr>
              <a:t> </a:t>
            </a:r>
          </a:p>
        </p:txBody>
      </p:sp>
      <p:sp>
        <p:nvSpPr>
          <p:cNvPr id="8" name="Rectangle 7">
            <a:extLst>
              <a:ext uri="{FF2B5EF4-FFF2-40B4-BE49-F238E27FC236}">
                <a16:creationId xmlns:a16="http://schemas.microsoft.com/office/drawing/2014/main" id="{6B7CED7C-9086-4341-AD8A-F0D6935380EF}"/>
              </a:ext>
            </a:extLst>
          </p:cNvPr>
          <p:cNvSpPr/>
          <p:nvPr/>
        </p:nvSpPr>
        <p:spPr>
          <a:xfrm>
            <a:off x="3739379" y="2410120"/>
            <a:ext cx="642035" cy="461665"/>
          </a:xfrm>
          <a:prstGeom prst="rect">
            <a:avLst/>
          </a:prstGeom>
        </p:spPr>
        <p:txBody>
          <a:bodyPr wrap="none">
            <a:spAutoFit/>
          </a:bodyPr>
          <a:lstStyle/>
          <a:p>
            <a:r>
              <a:rPr lang="en-US" sz="2400" dirty="0">
                <a:solidFill>
                  <a:srgbClr val="C00000"/>
                </a:solidFill>
              </a:rPr>
              <a:t>F</a:t>
            </a:r>
            <a:r>
              <a:rPr lang="en-US" sz="2400" baseline="-25000" dirty="0">
                <a:solidFill>
                  <a:srgbClr val="C00000"/>
                </a:solidFill>
              </a:rPr>
              <a:t>CF </a:t>
            </a:r>
            <a:r>
              <a:rPr lang="en-US" sz="2400" dirty="0">
                <a:solidFill>
                  <a:srgbClr val="C00000"/>
                </a:solidFill>
              </a:rPr>
              <a:t> </a:t>
            </a:r>
          </a:p>
        </p:txBody>
      </p:sp>
      <p:cxnSp>
        <p:nvCxnSpPr>
          <p:cNvPr id="9" name="Straight Arrow Connector 8">
            <a:extLst>
              <a:ext uri="{FF2B5EF4-FFF2-40B4-BE49-F238E27FC236}">
                <a16:creationId xmlns:a16="http://schemas.microsoft.com/office/drawing/2014/main" id="{463DC8A7-A996-4637-A548-1FC69C1CADAF}"/>
              </a:ext>
            </a:extLst>
          </p:cNvPr>
          <p:cNvCxnSpPr>
            <a:cxnSpLocks/>
          </p:cNvCxnSpPr>
          <p:nvPr/>
        </p:nvCxnSpPr>
        <p:spPr>
          <a:xfrm flipH="1" flipV="1">
            <a:off x="1445373" y="1123160"/>
            <a:ext cx="952429" cy="1067170"/>
          </a:xfrm>
          <a:prstGeom prst="straightConnector1">
            <a:avLst/>
          </a:prstGeom>
          <a:ln w="76200">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A484049-DA36-46BB-A142-9312D6540645}"/>
              </a:ext>
            </a:extLst>
          </p:cNvPr>
          <p:cNvSpPr txBox="1"/>
          <p:nvPr/>
        </p:nvSpPr>
        <p:spPr>
          <a:xfrm>
            <a:off x="1372647" y="1482285"/>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14" name="Rectangle 13">
            <a:extLst>
              <a:ext uri="{FF2B5EF4-FFF2-40B4-BE49-F238E27FC236}">
                <a16:creationId xmlns:a16="http://schemas.microsoft.com/office/drawing/2014/main" id="{82D2C320-F5D2-4D03-83D1-00699A121E4C}"/>
              </a:ext>
            </a:extLst>
          </p:cNvPr>
          <p:cNvSpPr/>
          <p:nvPr/>
        </p:nvSpPr>
        <p:spPr>
          <a:xfrm>
            <a:off x="272923" y="1881369"/>
            <a:ext cx="1631024"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AC </a:t>
            </a:r>
            <a:r>
              <a:rPr lang="en-US" sz="2400" dirty="0">
                <a:solidFill>
                  <a:srgbClr val="0070C0"/>
                </a:solidFill>
              </a:rPr>
              <a:t> =  1.0 </a:t>
            </a:r>
            <a:r>
              <a:rPr lang="en-US" sz="2400" dirty="0" err="1">
                <a:solidFill>
                  <a:srgbClr val="0070C0"/>
                </a:solidFill>
              </a:rPr>
              <a:t>lb</a:t>
            </a:r>
            <a:endParaRPr lang="en-US" sz="2400" dirty="0">
              <a:solidFill>
                <a:srgbClr val="0070C0"/>
              </a:solidFill>
            </a:endParaRPr>
          </a:p>
        </p:txBody>
      </p:sp>
      <p:sp>
        <p:nvSpPr>
          <p:cNvPr id="15" name="TextBox 14">
            <a:extLst>
              <a:ext uri="{FF2B5EF4-FFF2-40B4-BE49-F238E27FC236}">
                <a16:creationId xmlns:a16="http://schemas.microsoft.com/office/drawing/2014/main" id="{01F14F41-F9D3-4877-A7D4-B81F5CC50777}"/>
              </a:ext>
            </a:extLst>
          </p:cNvPr>
          <p:cNvSpPr txBox="1"/>
          <p:nvPr/>
        </p:nvSpPr>
        <p:spPr>
          <a:xfrm>
            <a:off x="2677436" y="1819212"/>
            <a:ext cx="443129" cy="461665"/>
          </a:xfrm>
          <a:prstGeom prst="rect">
            <a:avLst/>
          </a:prstGeom>
          <a:noFill/>
        </p:spPr>
        <p:txBody>
          <a:bodyPr wrap="square" rtlCol="0">
            <a:spAutoFit/>
          </a:bodyPr>
          <a:lstStyle/>
          <a:p>
            <a:r>
              <a:rPr lang="en-US" sz="2400" b="1" dirty="0"/>
              <a:t>C</a:t>
            </a:r>
          </a:p>
        </p:txBody>
      </p:sp>
      <p:cxnSp>
        <p:nvCxnSpPr>
          <p:cNvPr id="17" name="Straight Connector 16">
            <a:extLst>
              <a:ext uri="{FF2B5EF4-FFF2-40B4-BE49-F238E27FC236}">
                <a16:creationId xmlns:a16="http://schemas.microsoft.com/office/drawing/2014/main" id="{0B79416F-8A83-43A6-B029-F61A7B3ABECF}"/>
              </a:ext>
            </a:extLst>
          </p:cNvPr>
          <p:cNvCxnSpPr>
            <a:cxnSpLocks/>
          </p:cNvCxnSpPr>
          <p:nvPr/>
        </p:nvCxnSpPr>
        <p:spPr>
          <a:xfrm>
            <a:off x="1445373" y="1265238"/>
            <a:ext cx="0" cy="101563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D262953-B10E-496C-9371-7331A572A79E}"/>
              </a:ext>
            </a:extLst>
          </p:cNvPr>
          <p:cNvCxnSpPr>
            <a:cxnSpLocks/>
          </p:cNvCxnSpPr>
          <p:nvPr/>
        </p:nvCxnSpPr>
        <p:spPr>
          <a:xfrm flipH="1">
            <a:off x="2765001" y="2342689"/>
            <a:ext cx="1022384" cy="25766"/>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3E05EBB-4F0A-4E6D-B79D-611682D1CF32}"/>
              </a:ext>
            </a:extLst>
          </p:cNvPr>
          <p:cNvSpPr txBox="1"/>
          <p:nvPr/>
        </p:nvSpPr>
        <p:spPr>
          <a:xfrm>
            <a:off x="1800598" y="2005664"/>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7" name="TextBox 26">
            <a:extLst>
              <a:ext uri="{FF2B5EF4-FFF2-40B4-BE49-F238E27FC236}">
                <a16:creationId xmlns:a16="http://schemas.microsoft.com/office/drawing/2014/main" id="{54631D02-FF4E-4AC3-8D1E-6AEB6045EA91}"/>
              </a:ext>
            </a:extLst>
          </p:cNvPr>
          <p:cNvSpPr txBox="1"/>
          <p:nvPr/>
        </p:nvSpPr>
        <p:spPr>
          <a:xfrm>
            <a:off x="4577217" y="964934"/>
            <a:ext cx="7086662" cy="1200329"/>
          </a:xfrm>
          <a:prstGeom prst="rect">
            <a:avLst/>
          </a:prstGeom>
          <a:noFill/>
        </p:spPr>
        <p:txBody>
          <a:bodyPr wrap="square" rtlCol="0">
            <a:spAutoFit/>
          </a:bodyPr>
          <a:lstStyle/>
          <a:p>
            <a:r>
              <a:rPr lang="en-US" sz="2400" dirty="0"/>
              <a:t>Several of the forces acting on Point C are known from the previous calculations.  Once again we sum the forces…</a:t>
            </a:r>
          </a:p>
        </p:txBody>
      </p:sp>
      <p:sp>
        <p:nvSpPr>
          <p:cNvPr id="28" name="TextBox 27">
            <a:extLst>
              <a:ext uri="{FF2B5EF4-FFF2-40B4-BE49-F238E27FC236}">
                <a16:creationId xmlns:a16="http://schemas.microsoft.com/office/drawing/2014/main" id="{A0B56AFA-4B31-4975-B2AD-EC7260E25824}"/>
              </a:ext>
            </a:extLst>
          </p:cNvPr>
          <p:cNvSpPr txBox="1"/>
          <p:nvPr/>
        </p:nvSpPr>
        <p:spPr>
          <a:xfrm>
            <a:off x="3728806" y="3133156"/>
            <a:ext cx="7385538" cy="461665"/>
          </a:xfrm>
          <a:prstGeom prst="rect">
            <a:avLst/>
          </a:prstGeom>
          <a:noFill/>
        </p:spPr>
        <p:txBody>
          <a:bodyPr wrap="square" rtlCol="0">
            <a:spAutoFit/>
          </a:bodyPr>
          <a:lstStyle/>
          <a:p>
            <a:r>
              <a:rPr lang="en-US" sz="2400" dirty="0"/>
              <a:t>Sum the Forces in the </a:t>
            </a:r>
            <a:r>
              <a:rPr lang="en-US" sz="2400" b="1" dirty="0"/>
              <a:t>X-direction</a:t>
            </a:r>
            <a:r>
              <a:rPr lang="en-US" sz="2400" dirty="0"/>
              <a:t> ( ∑ </a:t>
            </a:r>
            <a:r>
              <a:rPr lang="en-US" sz="2400" dirty="0" err="1"/>
              <a:t>F</a:t>
            </a:r>
            <a:r>
              <a:rPr lang="en-US" sz="2400" baseline="-25000" dirty="0" err="1"/>
              <a:t>x</a:t>
            </a:r>
            <a:r>
              <a:rPr lang="en-US" sz="2400" dirty="0"/>
              <a:t> ):</a:t>
            </a:r>
          </a:p>
        </p:txBody>
      </p:sp>
      <p:sp>
        <p:nvSpPr>
          <p:cNvPr id="29" name="TextBox 28">
            <a:extLst>
              <a:ext uri="{FF2B5EF4-FFF2-40B4-BE49-F238E27FC236}">
                <a16:creationId xmlns:a16="http://schemas.microsoft.com/office/drawing/2014/main" id="{7AC2C897-D9B3-433F-9D78-E763F4D07974}"/>
              </a:ext>
            </a:extLst>
          </p:cNvPr>
          <p:cNvSpPr txBox="1"/>
          <p:nvPr/>
        </p:nvSpPr>
        <p:spPr>
          <a:xfrm>
            <a:off x="3728806" y="4280351"/>
            <a:ext cx="7258509"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 </a:t>
            </a:r>
            <a:r>
              <a:rPr lang="en-US" sz="2400" dirty="0">
                <a:solidFill>
                  <a:srgbClr val="00B050"/>
                </a:solidFill>
              </a:rPr>
              <a:t>- 1.41</a:t>
            </a:r>
            <a:r>
              <a:rPr lang="en-US" sz="2400" dirty="0"/>
              <a:t> </a:t>
            </a:r>
            <a:r>
              <a:rPr lang="en-US" sz="2400" dirty="0">
                <a:solidFill>
                  <a:srgbClr val="00B050"/>
                </a:solidFill>
              </a:rPr>
              <a:t>* Sin (45) </a:t>
            </a:r>
            <a:r>
              <a:rPr lang="en-US" sz="2400" dirty="0"/>
              <a:t>)  +   ( </a:t>
            </a:r>
            <a:r>
              <a:rPr lang="en-US" sz="2400" dirty="0">
                <a:solidFill>
                  <a:srgbClr val="0070C0"/>
                </a:solidFill>
              </a:rPr>
              <a:t>+  1.0</a:t>
            </a:r>
            <a:r>
              <a:rPr lang="en-US" sz="2400" dirty="0"/>
              <a:t> )  +  ( </a:t>
            </a:r>
            <a:r>
              <a:rPr lang="en-US" sz="2400" dirty="0">
                <a:solidFill>
                  <a:srgbClr val="C00000"/>
                </a:solidFill>
              </a:rPr>
              <a:t>- </a:t>
            </a:r>
            <a:r>
              <a:rPr lang="en-US" sz="2400" b="1" dirty="0">
                <a:solidFill>
                  <a:srgbClr val="C00000"/>
                </a:solidFill>
              </a:rPr>
              <a:t>F</a:t>
            </a:r>
            <a:r>
              <a:rPr lang="en-US" sz="2400" b="1" baseline="-25000" dirty="0">
                <a:solidFill>
                  <a:srgbClr val="FF0000"/>
                </a:solidFill>
              </a:rPr>
              <a:t>CF</a:t>
            </a:r>
            <a:r>
              <a:rPr lang="en-US" sz="2400" dirty="0"/>
              <a:t> )  =   0 </a:t>
            </a:r>
          </a:p>
        </p:txBody>
      </p:sp>
      <p:sp>
        <p:nvSpPr>
          <p:cNvPr id="30" name="TextBox 29">
            <a:extLst>
              <a:ext uri="{FF2B5EF4-FFF2-40B4-BE49-F238E27FC236}">
                <a16:creationId xmlns:a16="http://schemas.microsoft.com/office/drawing/2014/main" id="{36ACD01E-FB39-4418-9A6F-00ACA40C13AC}"/>
              </a:ext>
            </a:extLst>
          </p:cNvPr>
          <p:cNvSpPr txBox="1"/>
          <p:nvPr/>
        </p:nvSpPr>
        <p:spPr>
          <a:xfrm>
            <a:off x="3728807" y="4862872"/>
            <a:ext cx="5683347"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 </a:t>
            </a:r>
            <a:r>
              <a:rPr lang="en-US" sz="2400" dirty="0">
                <a:solidFill>
                  <a:srgbClr val="00B050"/>
                </a:solidFill>
              </a:rPr>
              <a:t>- 1.0</a:t>
            </a:r>
            <a:r>
              <a:rPr lang="en-US" sz="2400" dirty="0"/>
              <a:t> )  +  ( </a:t>
            </a:r>
            <a:r>
              <a:rPr lang="en-US" sz="2400" dirty="0">
                <a:solidFill>
                  <a:srgbClr val="0070C0"/>
                </a:solidFill>
              </a:rPr>
              <a:t>+ 1.0</a:t>
            </a:r>
            <a:r>
              <a:rPr lang="en-US" sz="2400" dirty="0"/>
              <a:t> )  +  ( </a:t>
            </a:r>
            <a:r>
              <a:rPr lang="en-US" sz="2400" dirty="0">
                <a:solidFill>
                  <a:srgbClr val="C00000"/>
                </a:solidFill>
              </a:rPr>
              <a:t>- </a:t>
            </a:r>
            <a:r>
              <a:rPr lang="en-US" sz="2400" b="1" dirty="0">
                <a:solidFill>
                  <a:srgbClr val="C00000"/>
                </a:solidFill>
              </a:rPr>
              <a:t>F</a:t>
            </a:r>
            <a:r>
              <a:rPr lang="en-US" sz="2400" b="1" baseline="-25000" dirty="0">
                <a:solidFill>
                  <a:srgbClr val="C00000"/>
                </a:solidFill>
              </a:rPr>
              <a:t>CF</a:t>
            </a:r>
            <a:r>
              <a:rPr lang="en-US" sz="2400" dirty="0"/>
              <a:t> )   =   0 </a:t>
            </a:r>
          </a:p>
        </p:txBody>
      </p:sp>
      <p:sp>
        <p:nvSpPr>
          <p:cNvPr id="31" name="TextBox 30">
            <a:extLst>
              <a:ext uri="{FF2B5EF4-FFF2-40B4-BE49-F238E27FC236}">
                <a16:creationId xmlns:a16="http://schemas.microsoft.com/office/drawing/2014/main" id="{DABE4291-4E84-4873-BCE1-FDDEEA7C210E}"/>
              </a:ext>
            </a:extLst>
          </p:cNvPr>
          <p:cNvSpPr txBox="1"/>
          <p:nvPr/>
        </p:nvSpPr>
        <p:spPr>
          <a:xfrm>
            <a:off x="3728807" y="5447627"/>
            <a:ext cx="5683347" cy="461665"/>
          </a:xfrm>
          <a:prstGeom prst="rect">
            <a:avLst/>
          </a:prstGeom>
          <a:noFill/>
        </p:spPr>
        <p:txBody>
          <a:bodyPr wrap="square" rtlCol="0">
            <a:spAutoFit/>
          </a:bodyPr>
          <a:lstStyle/>
          <a:p>
            <a:r>
              <a:rPr lang="en-US" sz="2400" b="1" dirty="0">
                <a:solidFill>
                  <a:srgbClr val="C00000"/>
                </a:solidFill>
              </a:rPr>
              <a:t>F</a:t>
            </a:r>
            <a:r>
              <a:rPr lang="en-US" sz="2400" b="1" baseline="-25000" dirty="0">
                <a:solidFill>
                  <a:srgbClr val="C00000"/>
                </a:solidFill>
              </a:rPr>
              <a:t>CF </a:t>
            </a:r>
            <a:r>
              <a:rPr lang="en-US" sz="2400" dirty="0"/>
              <a:t>  =    </a:t>
            </a:r>
            <a:r>
              <a:rPr lang="en-US" sz="2400" dirty="0">
                <a:solidFill>
                  <a:srgbClr val="C00000"/>
                </a:solidFill>
              </a:rPr>
              <a:t>0</a:t>
            </a:r>
            <a:r>
              <a:rPr lang="en-US" sz="2400" dirty="0">
                <a:solidFill>
                  <a:srgbClr val="0070C0"/>
                </a:solidFill>
              </a:rPr>
              <a:t> </a:t>
            </a:r>
          </a:p>
        </p:txBody>
      </p:sp>
      <p:sp>
        <p:nvSpPr>
          <p:cNvPr id="32" name="TextBox 31">
            <a:extLst>
              <a:ext uri="{FF2B5EF4-FFF2-40B4-BE49-F238E27FC236}">
                <a16:creationId xmlns:a16="http://schemas.microsoft.com/office/drawing/2014/main" id="{23842D95-51C2-4CAE-876D-FE5398C81215}"/>
              </a:ext>
            </a:extLst>
          </p:cNvPr>
          <p:cNvSpPr txBox="1"/>
          <p:nvPr/>
        </p:nvSpPr>
        <p:spPr>
          <a:xfrm>
            <a:off x="3728806" y="3711554"/>
            <a:ext cx="7385538" cy="461665"/>
          </a:xfrm>
          <a:prstGeom prst="rect">
            <a:avLst/>
          </a:prstGeom>
          <a:noFill/>
        </p:spPr>
        <p:txBody>
          <a:bodyPr wrap="square" rtlCol="0">
            <a:spAutoFit/>
          </a:bodyPr>
          <a:lstStyle/>
          <a:p>
            <a:r>
              <a:rPr lang="en-US" sz="2400" dirty="0"/>
              <a:t>∑ </a:t>
            </a:r>
            <a:r>
              <a:rPr lang="en-US" sz="2400" dirty="0" err="1"/>
              <a:t>F</a:t>
            </a:r>
            <a:r>
              <a:rPr lang="en-US" sz="2400" baseline="-25000" dirty="0" err="1"/>
              <a:t>x</a:t>
            </a:r>
            <a:r>
              <a:rPr lang="en-US" sz="2400" dirty="0"/>
              <a:t>   =   ( </a:t>
            </a:r>
            <a:r>
              <a:rPr lang="en-US" sz="2400" dirty="0">
                <a:solidFill>
                  <a:srgbClr val="00B050"/>
                </a:solidFill>
              </a:rPr>
              <a:t>- </a:t>
            </a:r>
            <a:r>
              <a:rPr lang="en-US" sz="2400" b="1" dirty="0">
                <a:solidFill>
                  <a:srgbClr val="00B050"/>
                </a:solidFill>
              </a:rPr>
              <a:t>F</a:t>
            </a:r>
            <a:r>
              <a:rPr lang="en-US" sz="2400" b="1" baseline="-25000" dirty="0">
                <a:solidFill>
                  <a:srgbClr val="00B050"/>
                </a:solidFill>
              </a:rPr>
              <a:t>BC</a:t>
            </a:r>
            <a:r>
              <a:rPr lang="en-US" sz="2400" dirty="0">
                <a:solidFill>
                  <a:srgbClr val="7030A0"/>
                </a:solidFill>
              </a:rPr>
              <a:t> </a:t>
            </a:r>
            <a:r>
              <a:rPr lang="en-US" sz="2400" dirty="0">
                <a:solidFill>
                  <a:srgbClr val="00B050"/>
                </a:solidFill>
              </a:rPr>
              <a:t>* Sin (45) </a:t>
            </a:r>
            <a:r>
              <a:rPr lang="en-US" sz="2400" dirty="0"/>
              <a:t>)  +   ( </a:t>
            </a:r>
            <a:r>
              <a:rPr lang="en-US" sz="2400" dirty="0">
                <a:solidFill>
                  <a:srgbClr val="0070C0"/>
                </a:solidFill>
              </a:rPr>
              <a:t>+  </a:t>
            </a:r>
            <a:r>
              <a:rPr lang="en-US" sz="2400" b="1" dirty="0">
                <a:solidFill>
                  <a:srgbClr val="0070C0"/>
                </a:solidFill>
              </a:rPr>
              <a:t>F</a:t>
            </a:r>
            <a:r>
              <a:rPr lang="en-US" sz="2400" b="1" baseline="-25000" dirty="0">
                <a:solidFill>
                  <a:srgbClr val="0070C0"/>
                </a:solidFill>
              </a:rPr>
              <a:t>AC</a:t>
            </a:r>
            <a:r>
              <a:rPr lang="en-US" sz="2400" b="1" baseline="-25000" dirty="0">
                <a:solidFill>
                  <a:srgbClr val="00B050"/>
                </a:solidFill>
              </a:rPr>
              <a:t> </a:t>
            </a:r>
            <a:r>
              <a:rPr lang="en-US" sz="2400" dirty="0"/>
              <a:t>)  +  ( </a:t>
            </a:r>
            <a:r>
              <a:rPr lang="en-US" sz="2400" dirty="0">
                <a:solidFill>
                  <a:srgbClr val="C00000"/>
                </a:solidFill>
              </a:rPr>
              <a:t>- </a:t>
            </a:r>
            <a:r>
              <a:rPr lang="en-US" sz="2400" b="1" dirty="0">
                <a:solidFill>
                  <a:srgbClr val="C00000"/>
                </a:solidFill>
              </a:rPr>
              <a:t>F</a:t>
            </a:r>
            <a:r>
              <a:rPr lang="en-US" sz="2400" b="1" baseline="-25000" dirty="0">
                <a:solidFill>
                  <a:srgbClr val="C00000"/>
                </a:solidFill>
              </a:rPr>
              <a:t>CF</a:t>
            </a:r>
            <a:r>
              <a:rPr lang="en-US" sz="2400" dirty="0">
                <a:solidFill>
                  <a:srgbClr val="C00000"/>
                </a:solidFill>
              </a:rPr>
              <a:t> </a:t>
            </a:r>
            <a:r>
              <a:rPr lang="en-US" sz="2400" dirty="0"/>
              <a:t>)  =   0 </a:t>
            </a:r>
          </a:p>
        </p:txBody>
      </p:sp>
      <p:cxnSp>
        <p:nvCxnSpPr>
          <p:cNvPr id="33" name="Straight Arrow Connector 32">
            <a:extLst>
              <a:ext uri="{FF2B5EF4-FFF2-40B4-BE49-F238E27FC236}">
                <a16:creationId xmlns:a16="http://schemas.microsoft.com/office/drawing/2014/main" id="{19D6BF85-9935-49A5-A4CE-C0B93B16B1D9}"/>
              </a:ext>
            </a:extLst>
          </p:cNvPr>
          <p:cNvCxnSpPr>
            <a:cxnSpLocks/>
          </p:cNvCxnSpPr>
          <p:nvPr/>
        </p:nvCxnSpPr>
        <p:spPr>
          <a:xfrm flipH="1">
            <a:off x="1403169" y="2651578"/>
            <a:ext cx="854914"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9E1312EC-7DF8-4C67-A0E6-174294498453}"/>
              </a:ext>
            </a:extLst>
          </p:cNvPr>
          <p:cNvSpPr/>
          <p:nvPr/>
        </p:nvSpPr>
        <p:spPr>
          <a:xfrm>
            <a:off x="1070440" y="2693906"/>
            <a:ext cx="1561646" cy="369332"/>
          </a:xfrm>
          <a:prstGeom prst="rect">
            <a:avLst/>
          </a:prstGeom>
        </p:spPr>
        <p:txBody>
          <a:bodyPr wrap="none">
            <a:spAutoFit/>
          </a:bodyPr>
          <a:lstStyle/>
          <a:p>
            <a:r>
              <a:rPr lang="en-US" dirty="0">
                <a:solidFill>
                  <a:srgbClr val="00B050"/>
                </a:solidFill>
              </a:rPr>
              <a:t>- F</a:t>
            </a:r>
            <a:r>
              <a:rPr lang="en-US" baseline="-25000" dirty="0">
                <a:solidFill>
                  <a:srgbClr val="00B050"/>
                </a:solidFill>
              </a:rPr>
              <a:t>BC</a:t>
            </a:r>
            <a:r>
              <a:rPr lang="en-US" dirty="0">
                <a:solidFill>
                  <a:srgbClr val="00B050"/>
                </a:solidFill>
              </a:rPr>
              <a:t> * Sin (45) </a:t>
            </a:r>
          </a:p>
        </p:txBody>
      </p:sp>
    </p:spTree>
    <p:extLst>
      <p:ext uri="{BB962C8B-B14F-4D97-AF65-F5344CB8AC3E}">
        <p14:creationId xmlns:p14="http://schemas.microsoft.com/office/powerpoint/2010/main" val="1271848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A00A0A-1D6B-4FE2-ADEB-A22BD7FDCE2E}"/>
              </a:ext>
            </a:extLst>
          </p:cNvPr>
          <p:cNvSpPr>
            <a:spLocks noGrp="1"/>
          </p:cNvSpPr>
          <p:nvPr>
            <p:ph type="sldNum" sz="quarter" idx="12"/>
          </p:nvPr>
        </p:nvSpPr>
        <p:spPr/>
        <p:txBody>
          <a:bodyPr/>
          <a:lstStyle/>
          <a:p>
            <a:fld id="{DF95B5A6-D793-4AED-B3D4-E74EACBE5324}" type="slidenum">
              <a:rPr lang="en-US" smtClean="0"/>
              <a:t>25</a:t>
            </a:fld>
            <a:endParaRPr lang="en-US"/>
          </a:p>
        </p:txBody>
      </p:sp>
      <p:sp>
        <p:nvSpPr>
          <p:cNvPr id="3" name="TextBox 2">
            <a:extLst>
              <a:ext uri="{FF2B5EF4-FFF2-40B4-BE49-F238E27FC236}">
                <a16:creationId xmlns:a16="http://schemas.microsoft.com/office/drawing/2014/main" id="{FACA01EF-A5AC-41FE-85DD-5BDAB4643A98}"/>
              </a:ext>
            </a:extLst>
          </p:cNvPr>
          <p:cNvSpPr txBox="1"/>
          <p:nvPr/>
        </p:nvSpPr>
        <p:spPr>
          <a:xfrm>
            <a:off x="2334455" y="178829"/>
            <a:ext cx="7523089" cy="584775"/>
          </a:xfrm>
          <a:prstGeom prst="rect">
            <a:avLst/>
          </a:prstGeom>
          <a:noFill/>
        </p:spPr>
        <p:txBody>
          <a:bodyPr wrap="square" rtlCol="0">
            <a:spAutoFit/>
          </a:bodyPr>
          <a:lstStyle/>
          <a:p>
            <a:pPr algn="ctr"/>
            <a:r>
              <a:rPr lang="en-US" sz="3200" dirty="0"/>
              <a:t>Analysis of Point C</a:t>
            </a:r>
          </a:p>
        </p:txBody>
      </p:sp>
      <p:sp>
        <p:nvSpPr>
          <p:cNvPr id="4" name="Oval 3">
            <a:extLst>
              <a:ext uri="{FF2B5EF4-FFF2-40B4-BE49-F238E27FC236}">
                <a16:creationId xmlns:a16="http://schemas.microsoft.com/office/drawing/2014/main" id="{B0AB69C4-CDB7-4DC1-926C-2CF43FDDD86D}"/>
              </a:ext>
            </a:extLst>
          </p:cNvPr>
          <p:cNvSpPr/>
          <p:nvPr/>
        </p:nvSpPr>
        <p:spPr>
          <a:xfrm>
            <a:off x="2362573" y="2219254"/>
            <a:ext cx="351693" cy="323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C474C612-BC26-416F-B192-99B06060DF17}"/>
              </a:ext>
            </a:extLst>
          </p:cNvPr>
          <p:cNvCxnSpPr>
            <a:cxnSpLocks/>
          </p:cNvCxnSpPr>
          <p:nvPr/>
        </p:nvCxnSpPr>
        <p:spPr>
          <a:xfrm flipH="1" flipV="1">
            <a:off x="2533649" y="1123160"/>
            <a:ext cx="14066" cy="984164"/>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4D9C2FA-CBD4-46A0-9281-0E14AB7267E0}"/>
              </a:ext>
            </a:extLst>
          </p:cNvPr>
          <p:cNvSpPr/>
          <p:nvPr/>
        </p:nvSpPr>
        <p:spPr>
          <a:xfrm>
            <a:off x="528121" y="661495"/>
            <a:ext cx="1729961"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BC </a:t>
            </a:r>
            <a:r>
              <a:rPr lang="en-US" sz="2400" dirty="0">
                <a:solidFill>
                  <a:srgbClr val="00B050"/>
                </a:solidFill>
              </a:rPr>
              <a:t>= 1.41 </a:t>
            </a:r>
            <a:r>
              <a:rPr lang="en-US" sz="2400" dirty="0" err="1">
                <a:solidFill>
                  <a:srgbClr val="00B050"/>
                </a:solidFill>
              </a:rPr>
              <a:t>lb</a:t>
            </a:r>
            <a:r>
              <a:rPr lang="en-US" sz="2400" dirty="0">
                <a:solidFill>
                  <a:srgbClr val="00B050"/>
                </a:solidFill>
              </a:rPr>
              <a:t> </a:t>
            </a:r>
          </a:p>
        </p:txBody>
      </p:sp>
      <p:cxnSp>
        <p:nvCxnSpPr>
          <p:cNvPr id="9" name="Straight Arrow Connector 8">
            <a:extLst>
              <a:ext uri="{FF2B5EF4-FFF2-40B4-BE49-F238E27FC236}">
                <a16:creationId xmlns:a16="http://schemas.microsoft.com/office/drawing/2014/main" id="{463DC8A7-A996-4637-A548-1FC69C1CADAF}"/>
              </a:ext>
            </a:extLst>
          </p:cNvPr>
          <p:cNvCxnSpPr>
            <a:cxnSpLocks/>
          </p:cNvCxnSpPr>
          <p:nvPr/>
        </p:nvCxnSpPr>
        <p:spPr>
          <a:xfrm flipH="1" flipV="1">
            <a:off x="1445373" y="1123160"/>
            <a:ext cx="952429" cy="1067170"/>
          </a:xfrm>
          <a:prstGeom prst="straightConnector1">
            <a:avLst/>
          </a:prstGeom>
          <a:ln w="76200">
            <a:solidFill>
              <a:srgbClr val="00B05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A484049-DA36-46BB-A142-9312D6540645}"/>
              </a:ext>
            </a:extLst>
          </p:cNvPr>
          <p:cNvSpPr txBox="1"/>
          <p:nvPr/>
        </p:nvSpPr>
        <p:spPr>
          <a:xfrm>
            <a:off x="1372647" y="1482285"/>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15" name="TextBox 14">
            <a:extLst>
              <a:ext uri="{FF2B5EF4-FFF2-40B4-BE49-F238E27FC236}">
                <a16:creationId xmlns:a16="http://schemas.microsoft.com/office/drawing/2014/main" id="{01F14F41-F9D3-4877-A7D4-B81F5CC50777}"/>
              </a:ext>
            </a:extLst>
          </p:cNvPr>
          <p:cNvSpPr txBox="1"/>
          <p:nvPr/>
        </p:nvSpPr>
        <p:spPr>
          <a:xfrm>
            <a:off x="2677436" y="1819212"/>
            <a:ext cx="443129" cy="461665"/>
          </a:xfrm>
          <a:prstGeom prst="rect">
            <a:avLst/>
          </a:prstGeom>
          <a:noFill/>
        </p:spPr>
        <p:txBody>
          <a:bodyPr wrap="square" rtlCol="0">
            <a:spAutoFit/>
          </a:bodyPr>
          <a:lstStyle/>
          <a:p>
            <a:r>
              <a:rPr lang="en-US" sz="2400" b="1" dirty="0"/>
              <a:t>C</a:t>
            </a:r>
          </a:p>
        </p:txBody>
      </p:sp>
      <p:cxnSp>
        <p:nvCxnSpPr>
          <p:cNvPr id="17" name="Straight Connector 16">
            <a:extLst>
              <a:ext uri="{FF2B5EF4-FFF2-40B4-BE49-F238E27FC236}">
                <a16:creationId xmlns:a16="http://schemas.microsoft.com/office/drawing/2014/main" id="{0B79416F-8A83-43A6-B029-F61A7B3ABECF}"/>
              </a:ext>
            </a:extLst>
          </p:cNvPr>
          <p:cNvCxnSpPr>
            <a:cxnSpLocks/>
          </p:cNvCxnSpPr>
          <p:nvPr/>
        </p:nvCxnSpPr>
        <p:spPr>
          <a:xfrm>
            <a:off x="1445373" y="1265238"/>
            <a:ext cx="0" cy="101563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6108C70-FAB6-42ED-A00D-1E560A18E273}"/>
              </a:ext>
            </a:extLst>
          </p:cNvPr>
          <p:cNvCxnSpPr/>
          <p:nvPr/>
        </p:nvCxnSpPr>
        <p:spPr>
          <a:xfrm>
            <a:off x="2549147" y="2648242"/>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8A8A1FD-7FF9-403A-B924-682A92455A22}"/>
              </a:ext>
            </a:extLst>
          </p:cNvPr>
          <p:cNvSpPr txBox="1"/>
          <p:nvPr/>
        </p:nvSpPr>
        <p:spPr>
          <a:xfrm>
            <a:off x="2060222" y="3433235"/>
            <a:ext cx="1062111" cy="461665"/>
          </a:xfrm>
          <a:prstGeom prst="rect">
            <a:avLst/>
          </a:prstGeom>
          <a:noFill/>
        </p:spPr>
        <p:txBody>
          <a:bodyPr wrap="square" rtlCol="0">
            <a:spAutoFit/>
          </a:bodyPr>
          <a:lstStyle/>
          <a:p>
            <a:pPr algn="ctr"/>
            <a:r>
              <a:rPr lang="en-US" sz="2400" dirty="0">
                <a:solidFill>
                  <a:srgbClr val="FF0000"/>
                </a:solidFill>
              </a:rPr>
              <a:t>1.0 </a:t>
            </a:r>
            <a:r>
              <a:rPr lang="en-US" sz="2400" dirty="0" err="1">
                <a:solidFill>
                  <a:srgbClr val="FF0000"/>
                </a:solidFill>
              </a:rPr>
              <a:t>Lb</a:t>
            </a:r>
            <a:r>
              <a:rPr lang="en-US" sz="2400" dirty="0">
                <a:solidFill>
                  <a:srgbClr val="FF0000"/>
                </a:solidFill>
              </a:rPr>
              <a:t> </a:t>
            </a:r>
          </a:p>
        </p:txBody>
      </p:sp>
      <p:sp>
        <p:nvSpPr>
          <p:cNvPr id="24" name="Rectangle 23">
            <a:extLst>
              <a:ext uri="{FF2B5EF4-FFF2-40B4-BE49-F238E27FC236}">
                <a16:creationId xmlns:a16="http://schemas.microsoft.com/office/drawing/2014/main" id="{ADDB229B-FC46-4DC0-889C-69DB1E2C56DB}"/>
              </a:ext>
            </a:extLst>
          </p:cNvPr>
          <p:cNvSpPr/>
          <p:nvPr/>
        </p:nvSpPr>
        <p:spPr>
          <a:xfrm>
            <a:off x="2625740" y="891691"/>
            <a:ext cx="674095"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CD </a:t>
            </a:r>
            <a:r>
              <a:rPr lang="en-US" sz="2400" dirty="0">
                <a:solidFill>
                  <a:srgbClr val="7030A0"/>
                </a:solidFill>
              </a:rPr>
              <a:t> </a:t>
            </a:r>
          </a:p>
        </p:txBody>
      </p:sp>
      <p:sp>
        <p:nvSpPr>
          <p:cNvPr id="26" name="TextBox 25">
            <a:extLst>
              <a:ext uri="{FF2B5EF4-FFF2-40B4-BE49-F238E27FC236}">
                <a16:creationId xmlns:a16="http://schemas.microsoft.com/office/drawing/2014/main" id="{83E05EBB-4F0A-4E6D-B79D-611682D1CF32}"/>
              </a:ext>
            </a:extLst>
          </p:cNvPr>
          <p:cNvSpPr txBox="1"/>
          <p:nvPr/>
        </p:nvSpPr>
        <p:spPr>
          <a:xfrm>
            <a:off x="1800598" y="2005664"/>
            <a:ext cx="58459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45⁰</a:t>
            </a:r>
            <a:endParaRPr lang="en-US" dirty="0"/>
          </a:p>
        </p:txBody>
      </p:sp>
      <p:sp>
        <p:nvSpPr>
          <p:cNvPr id="28" name="TextBox 27">
            <a:extLst>
              <a:ext uri="{FF2B5EF4-FFF2-40B4-BE49-F238E27FC236}">
                <a16:creationId xmlns:a16="http://schemas.microsoft.com/office/drawing/2014/main" id="{A0B56AFA-4B31-4975-B2AD-EC7260E25824}"/>
              </a:ext>
            </a:extLst>
          </p:cNvPr>
          <p:cNvSpPr txBox="1"/>
          <p:nvPr/>
        </p:nvSpPr>
        <p:spPr>
          <a:xfrm>
            <a:off x="3717023" y="3146900"/>
            <a:ext cx="7385538" cy="461665"/>
          </a:xfrm>
          <a:prstGeom prst="rect">
            <a:avLst/>
          </a:prstGeom>
          <a:noFill/>
        </p:spPr>
        <p:txBody>
          <a:bodyPr wrap="square" rtlCol="0">
            <a:spAutoFit/>
          </a:bodyPr>
          <a:lstStyle/>
          <a:p>
            <a:r>
              <a:rPr lang="en-US" sz="2400" dirty="0"/>
              <a:t>Sum the Forces in the </a:t>
            </a:r>
            <a:r>
              <a:rPr lang="en-US" sz="2400" b="1" dirty="0"/>
              <a:t>Y-direction</a:t>
            </a:r>
            <a:r>
              <a:rPr lang="en-US" sz="2400" dirty="0"/>
              <a:t> ( ∑ </a:t>
            </a:r>
            <a:r>
              <a:rPr lang="en-US" sz="2400" dirty="0" err="1"/>
              <a:t>F</a:t>
            </a:r>
            <a:r>
              <a:rPr lang="en-US" sz="2400" baseline="-25000" dirty="0" err="1"/>
              <a:t>y</a:t>
            </a:r>
            <a:r>
              <a:rPr lang="en-US" sz="2400" dirty="0"/>
              <a:t> ):</a:t>
            </a:r>
          </a:p>
        </p:txBody>
      </p:sp>
      <p:sp>
        <p:nvSpPr>
          <p:cNvPr id="29" name="TextBox 28">
            <a:extLst>
              <a:ext uri="{FF2B5EF4-FFF2-40B4-BE49-F238E27FC236}">
                <a16:creationId xmlns:a16="http://schemas.microsoft.com/office/drawing/2014/main" id="{7AC2C897-D9B3-433F-9D78-E763F4D07974}"/>
              </a:ext>
            </a:extLst>
          </p:cNvPr>
          <p:cNvSpPr txBox="1"/>
          <p:nvPr/>
        </p:nvSpPr>
        <p:spPr>
          <a:xfrm>
            <a:off x="3717023" y="4322006"/>
            <a:ext cx="7168691"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00B050"/>
                </a:solidFill>
              </a:rPr>
              <a:t>+ 1.41 * Sin (45) </a:t>
            </a:r>
            <a:r>
              <a:rPr lang="en-US" sz="2400" dirty="0"/>
              <a:t>)  +   ( </a:t>
            </a:r>
            <a:r>
              <a:rPr lang="en-US" sz="2400" dirty="0">
                <a:solidFill>
                  <a:srgbClr val="FF0000"/>
                </a:solidFill>
              </a:rPr>
              <a:t>-  1.0</a:t>
            </a:r>
            <a:r>
              <a:rPr lang="en-US" sz="2400" dirty="0"/>
              <a:t> )  +  ( </a:t>
            </a:r>
            <a:r>
              <a:rPr lang="en-US" sz="2400" dirty="0">
                <a:solidFill>
                  <a:srgbClr val="7030A0"/>
                </a:solidFill>
              </a:rPr>
              <a:t>+ </a:t>
            </a:r>
            <a:r>
              <a:rPr lang="en-US" sz="2400" b="1" dirty="0">
                <a:solidFill>
                  <a:srgbClr val="7030A0"/>
                </a:solidFill>
              </a:rPr>
              <a:t>F</a:t>
            </a:r>
            <a:r>
              <a:rPr lang="en-US" sz="2400" b="1" baseline="-25000" dirty="0">
                <a:solidFill>
                  <a:srgbClr val="7030A0"/>
                </a:solidFill>
              </a:rPr>
              <a:t>CD</a:t>
            </a:r>
            <a:r>
              <a:rPr lang="en-US" sz="2400" dirty="0"/>
              <a:t>)  =   0 </a:t>
            </a:r>
          </a:p>
        </p:txBody>
      </p:sp>
      <p:sp>
        <p:nvSpPr>
          <p:cNvPr id="30" name="TextBox 29">
            <a:extLst>
              <a:ext uri="{FF2B5EF4-FFF2-40B4-BE49-F238E27FC236}">
                <a16:creationId xmlns:a16="http://schemas.microsoft.com/office/drawing/2014/main" id="{36ACD01E-FB39-4418-9A6F-00ACA40C13AC}"/>
              </a:ext>
            </a:extLst>
          </p:cNvPr>
          <p:cNvSpPr txBox="1"/>
          <p:nvPr/>
        </p:nvSpPr>
        <p:spPr>
          <a:xfrm>
            <a:off x="3717024" y="4904527"/>
            <a:ext cx="5683347"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00B050"/>
                </a:solidFill>
              </a:rPr>
              <a:t>+ 1.0 </a:t>
            </a:r>
            <a:r>
              <a:rPr lang="en-US" sz="2400" dirty="0"/>
              <a:t>)  +  ( </a:t>
            </a:r>
            <a:r>
              <a:rPr lang="en-US" sz="2400" dirty="0">
                <a:solidFill>
                  <a:srgbClr val="FF0000"/>
                </a:solidFill>
              </a:rPr>
              <a:t>- 1.0 </a:t>
            </a:r>
            <a:r>
              <a:rPr lang="en-US" sz="2400" dirty="0"/>
              <a:t>)  +  ( + </a:t>
            </a:r>
            <a:r>
              <a:rPr lang="en-US" sz="2400" b="1" dirty="0">
                <a:solidFill>
                  <a:srgbClr val="7030A0"/>
                </a:solidFill>
              </a:rPr>
              <a:t>F</a:t>
            </a:r>
            <a:r>
              <a:rPr lang="en-US" sz="2400" b="1" baseline="-25000" dirty="0">
                <a:solidFill>
                  <a:srgbClr val="7030A0"/>
                </a:solidFill>
              </a:rPr>
              <a:t>CD</a:t>
            </a:r>
            <a:r>
              <a:rPr lang="en-US" sz="2400" dirty="0"/>
              <a:t> )   =   0 </a:t>
            </a:r>
          </a:p>
        </p:txBody>
      </p:sp>
      <p:sp>
        <p:nvSpPr>
          <p:cNvPr id="31" name="TextBox 30">
            <a:extLst>
              <a:ext uri="{FF2B5EF4-FFF2-40B4-BE49-F238E27FC236}">
                <a16:creationId xmlns:a16="http://schemas.microsoft.com/office/drawing/2014/main" id="{DABE4291-4E84-4873-BCE1-FDDEEA7C210E}"/>
              </a:ext>
            </a:extLst>
          </p:cNvPr>
          <p:cNvSpPr txBox="1"/>
          <p:nvPr/>
        </p:nvSpPr>
        <p:spPr>
          <a:xfrm>
            <a:off x="3717024" y="5489282"/>
            <a:ext cx="5683347" cy="461665"/>
          </a:xfrm>
          <a:prstGeom prst="rect">
            <a:avLst/>
          </a:prstGeom>
          <a:noFill/>
        </p:spPr>
        <p:txBody>
          <a:bodyPr wrap="square" rtlCol="0">
            <a:spAutoFit/>
          </a:bodyPr>
          <a:lstStyle/>
          <a:p>
            <a:r>
              <a:rPr lang="en-US" sz="2400" b="1" dirty="0">
                <a:solidFill>
                  <a:srgbClr val="7030A0"/>
                </a:solidFill>
              </a:rPr>
              <a:t>F</a:t>
            </a:r>
            <a:r>
              <a:rPr lang="en-US" sz="2400" b="1" baseline="-25000" dirty="0">
                <a:solidFill>
                  <a:srgbClr val="7030A0"/>
                </a:solidFill>
              </a:rPr>
              <a:t>CD</a:t>
            </a:r>
            <a:r>
              <a:rPr lang="en-US" sz="2400" baseline="-25000" dirty="0">
                <a:solidFill>
                  <a:srgbClr val="0070C0"/>
                </a:solidFill>
              </a:rPr>
              <a:t> </a:t>
            </a:r>
            <a:r>
              <a:rPr lang="en-US" sz="2400" dirty="0"/>
              <a:t>  =   </a:t>
            </a:r>
            <a:r>
              <a:rPr lang="en-US" sz="2400" dirty="0">
                <a:solidFill>
                  <a:srgbClr val="7030A0"/>
                </a:solidFill>
              </a:rPr>
              <a:t> 0 </a:t>
            </a:r>
          </a:p>
        </p:txBody>
      </p:sp>
      <p:sp>
        <p:nvSpPr>
          <p:cNvPr id="32" name="TextBox 31">
            <a:extLst>
              <a:ext uri="{FF2B5EF4-FFF2-40B4-BE49-F238E27FC236}">
                <a16:creationId xmlns:a16="http://schemas.microsoft.com/office/drawing/2014/main" id="{23842D95-51C2-4CAE-876D-FE5398C81215}"/>
              </a:ext>
            </a:extLst>
          </p:cNvPr>
          <p:cNvSpPr txBox="1"/>
          <p:nvPr/>
        </p:nvSpPr>
        <p:spPr>
          <a:xfrm>
            <a:off x="3739379" y="3755110"/>
            <a:ext cx="7146335" cy="461665"/>
          </a:xfrm>
          <a:prstGeom prst="rect">
            <a:avLst/>
          </a:prstGeom>
          <a:noFill/>
        </p:spPr>
        <p:txBody>
          <a:bodyPr wrap="square" rtlCol="0">
            <a:spAutoFit/>
          </a:bodyPr>
          <a:lstStyle/>
          <a:p>
            <a:r>
              <a:rPr lang="en-US" sz="2400" dirty="0"/>
              <a:t>∑ F</a:t>
            </a:r>
            <a:r>
              <a:rPr lang="en-US" sz="2400" baseline="-25000" dirty="0"/>
              <a:t>y</a:t>
            </a:r>
            <a:r>
              <a:rPr lang="en-US" sz="2400" dirty="0"/>
              <a:t>   =   ( </a:t>
            </a:r>
            <a:r>
              <a:rPr lang="en-US" sz="2400" dirty="0">
                <a:solidFill>
                  <a:srgbClr val="00B050"/>
                </a:solidFill>
              </a:rPr>
              <a:t>+ </a:t>
            </a:r>
            <a:r>
              <a:rPr lang="en-US" sz="2400" b="1" dirty="0">
                <a:solidFill>
                  <a:srgbClr val="00B050"/>
                </a:solidFill>
              </a:rPr>
              <a:t>F</a:t>
            </a:r>
            <a:r>
              <a:rPr lang="en-US" sz="2400" b="1" baseline="-25000" dirty="0">
                <a:solidFill>
                  <a:srgbClr val="00B050"/>
                </a:solidFill>
              </a:rPr>
              <a:t>BC</a:t>
            </a:r>
            <a:r>
              <a:rPr lang="en-US" sz="2400" dirty="0">
                <a:solidFill>
                  <a:srgbClr val="7030A0"/>
                </a:solidFill>
              </a:rPr>
              <a:t> </a:t>
            </a:r>
            <a:r>
              <a:rPr lang="en-US" sz="2400" dirty="0">
                <a:solidFill>
                  <a:srgbClr val="00B050"/>
                </a:solidFill>
              </a:rPr>
              <a:t>* Sin (45) </a:t>
            </a:r>
            <a:r>
              <a:rPr lang="en-US" sz="2400" dirty="0"/>
              <a:t>)  +   ( </a:t>
            </a:r>
            <a:r>
              <a:rPr lang="en-US" sz="2400" dirty="0">
                <a:solidFill>
                  <a:srgbClr val="FF0000"/>
                </a:solidFill>
              </a:rPr>
              <a:t>- 1.0</a:t>
            </a:r>
            <a:r>
              <a:rPr lang="en-US" sz="2400" baseline="-25000" dirty="0">
                <a:solidFill>
                  <a:srgbClr val="00B050"/>
                </a:solidFill>
              </a:rPr>
              <a:t> </a:t>
            </a:r>
            <a:r>
              <a:rPr lang="en-US" sz="2400" dirty="0"/>
              <a:t>)  +  ( </a:t>
            </a:r>
            <a:r>
              <a:rPr lang="en-US" sz="2400" dirty="0">
                <a:solidFill>
                  <a:srgbClr val="7030A0"/>
                </a:solidFill>
              </a:rPr>
              <a:t>+ </a:t>
            </a:r>
            <a:r>
              <a:rPr lang="en-US" sz="2400" b="1" dirty="0">
                <a:solidFill>
                  <a:srgbClr val="7030A0"/>
                </a:solidFill>
              </a:rPr>
              <a:t>F</a:t>
            </a:r>
            <a:r>
              <a:rPr lang="en-US" sz="2400" b="1" baseline="-25000" dirty="0">
                <a:solidFill>
                  <a:srgbClr val="7030A0"/>
                </a:solidFill>
              </a:rPr>
              <a:t>CD</a:t>
            </a:r>
            <a:r>
              <a:rPr lang="en-US" sz="2400" dirty="0">
                <a:solidFill>
                  <a:srgbClr val="7030A0"/>
                </a:solidFill>
              </a:rPr>
              <a:t> </a:t>
            </a:r>
            <a:r>
              <a:rPr lang="en-US" sz="2400" dirty="0"/>
              <a:t>)  =   0 </a:t>
            </a:r>
          </a:p>
        </p:txBody>
      </p:sp>
      <p:cxnSp>
        <p:nvCxnSpPr>
          <p:cNvPr id="27" name="Straight Arrow Connector 26">
            <a:extLst>
              <a:ext uri="{FF2B5EF4-FFF2-40B4-BE49-F238E27FC236}">
                <a16:creationId xmlns:a16="http://schemas.microsoft.com/office/drawing/2014/main" id="{5284A713-7525-4430-A7C3-A18C58DF8A38}"/>
              </a:ext>
            </a:extLst>
          </p:cNvPr>
          <p:cNvCxnSpPr>
            <a:cxnSpLocks/>
          </p:cNvCxnSpPr>
          <p:nvPr/>
        </p:nvCxnSpPr>
        <p:spPr>
          <a:xfrm flipV="1">
            <a:off x="1335034" y="1122524"/>
            <a:ext cx="0" cy="1158353"/>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FFF4D8D-7EA4-4FD0-89F4-40E1F0E4D2DD}"/>
              </a:ext>
            </a:extLst>
          </p:cNvPr>
          <p:cNvCxnSpPr>
            <a:cxnSpLocks/>
          </p:cNvCxnSpPr>
          <p:nvPr/>
        </p:nvCxnSpPr>
        <p:spPr>
          <a:xfrm>
            <a:off x="1479222" y="2374996"/>
            <a:ext cx="99700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1DD1639A-977B-447F-B30A-29721315299D}"/>
              </a:ext>
            </a:extLst>
          </p:cNvPr>
          <p:cNvSpPr/>
          <p:nvPr/>
        </p:nvSpPr>
        <p:spPr>
          <a:xfrm rot="16200000">
            <a:off x="321354" y="1538556"/>
            <a:ext cx="1438214" cy="369332"/>
          </a:xfrm>
          <a:prstGeom prst="rect">
            <a:avLst/>
          </a:prstGeom>
        </p:spPr>
        <p:txBody>
          <a:bodyPr wrap="none">
            <a:spAutoFit/>
          </a:bodyPr>
          <a:lstStyle/>
          <a:p>
            <a:r>
              <a:rPr lang="en-US" dirty="0">
                <a:solidFill>
                  <a:srgbClr val="00B050"/>
                </a:solidFill>
              </a:rPr>
              <a:t>F</a:t>
            </a:r>
            <a:r>
              <a:rPr lang="en-US" baseline="-25000" dirty="0">
                <a:solidFill>
                  <a:srgbClr val="00B050"/>
                </a:solidFill>
              </a:rPr>
              <a:t>BC</a:t>
            </a:r>
            <a:r>
              <a:rPr lang="en-US" dirty="0">
                <a:solidFill>
                  <a:srgbClr val="00B050"/>
                </a:solidFill>
              </a:rPr>
              <a:t> * Sin (45) </a:t>
            </a:r>
          </a:p>
        </p:txBody>
      </p:sp>
    </p:spTree>
    <p:extLst>
      <p:ext uri="{BB962C8B-B14F-4D97-AF65-F5344CB8AC3E}">
        <p14:creationId xmlns:p14="http://schemas.microsoft.com/office/powerpoint/2010/main" val="3739872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9BECB693-AFAC-49FD-9ED0-D04ECDDFC302}"/>
              </a:ext>
            </a:extLst>
          </p:cNvPr>
          <p:cNvSpPr txBox="1"/>
          <p:nvPr/>
        </p:nvSpPr>
        <p:spPr>
          <a:xfrm>
            <a:off x="2531279" y="195409"/>
            <a:ext cx="7133225" cy="584775"/>
          </a:xfrm>
          <a:prstGeom prst="rect">
            <a:avLst/>
          </a:prstGeom>
          <a:noFill/>
        </p:spPr>
        <p:txBody>
          <a:bodyPr wrap="square" rtlCol="0">
            <a:spAutoFit/>
          </a:bodyPr>
          <a:lstStyle/>
          <a:p>
            <a:pPr algn="ctr"/>
            <a:r>
              <a:rPr lang="en-US" sz="3200" dirty="0"/>
              <a:t>Forces in the Members of the Test Bridge</a:t>
            </a:r>
          </a:p>
        </p:txBody>
      </p:sp>
      <p:sp>
        <p:nvSpPr>
          <p:cNvPr id="47" name="Slide Number Placeholder 46">
            <a:extLst>
              <a:ext uri="{FF2B5EF4-FFF2-40B4-BE49-F238E27FC236}">
                <a16:creationId xmlns:a16="http://schemas.microsoft.com/office/drawing/2014/main" id="{3E95FAC6-B451-4563-8453-F9F65F7C90D6}"/>
              </a:ext>
            </a:extLst>
          </p:cNvPr>
          <p:cNvSpPr>
            <a:spLocks noGrp="1"/>
          </p:cNvSpPr>
          <p:nvPr>
            <p:ph type="sldNum" sz="quarter" idx="12"/>
          </p:nvPr>
        </p:nvSpPr>
        <p:spPr>
          <a:xfrm>
            <a:off x="8610600" y="6215673"/>
            <a:ext cx="2743200" cy="365125"/>
          </a:xfrm>
        </p:spPr>
        <p:txBody>
          <a:bodyPr/>
          <a:lstStyle/>
          <a:p>
            <a:fld id="{DF95B5A6-D793-4AED-B3D4-E74EACBE5324}" type="slidenum">
              <a:rPr lang="en-US" smtClean="0"/>
              <a:t>26</a:t>
            </a:fld>
            <a:endParaRPr lang="en-US"/>
          </a:p>
        </p:txBody>
      </p:sp>
      <p:grpSp>
        <p:nvGrpSpPr>
          <p:cNvPr id="16" name="Group 15">
            <a:extLst>
              <a:ext uri="{FF2B5EF4-FFF2-40B4-BE49-F238E27FC236}">
                <a16:creationId xmlns:a16="http://schemas.microsoft.com/office/drawing/2014/main" id="{56A32EE6-3C84-4D82-B7C6-9710801C84B2}"/>
              </a:ext>
            </a:extLst>
          </p:cNvPr>
          <p:cNvGrpSpPr/>
          <p:nvPr/>
        </p:nvGrpSpPr>
        <p:grpSpPr>
          <a:xfrm>
            <a:off x="2386827" y="1090462"/>
            <a:ext cx="7277677" cy="3388325"/>
            <a:chOff x="2386827" y="1428094"/>
            <a:chExt cx="7277677" cy="3388325"/>
          </a:xfrm>
        </p:grpSpPr>
        <p:cxnSp>
          <p:nvCxnSpPr>
            <p:cNvPr id="24" name="Straight Connector 23">
              <a:extLst>
                <a:ext uri="{FF2B5EF4-FFF2-40B4-BE49-F238E27FC236}">
                  <a16:creationId xmlns:a16="http://schemas.microsoft.com/office/drawing/2014/main" id="{B3333B07-0CCD-4658-8995-109437641D49}"/>
                </a:ext>
              </a:extLst>
            </p:cNvPr>
            <p:cNvCxnSpPr>
              <a:cxnSpLocks/>
            </p:cNvCxnSpPr>
            <p:nvPr/>
          </p:nvCxnSpPr>
          <p:spPr>
            <a:xfrm flipV="1">
              <a:off x="5600696" y="2011459"/>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83A903B4-398F-4DD2-A635-024AC95C8036}"/>
                </a:ext>
              </a:extLst>
            </p:cNvPr>
            <p:cNvCxnSpPr>
              <a:cxnSpLocks/>
            </p:cNvCxnSpPr>
            <p:nvPr/>
          </p:nvCxnSpPr>
          <p:spPr>
            <a:xfrm flipV="1">
              <a:off x="2855742" y="3882461"/>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60F3B74D-C125-4246-8AF1-85672CC93DEA}"/>
                </a:ext>
              </a:extLst>
            </p:cNvPr>
            <p:cNvCxnSpPr>
              <a:cxnSpLocks/>
            </p:cNvCxnSpPr>
            <p:nvPr/>
          </p:nvCxnSpPr>
          <p:spPr>
            <a:xfrm>
              <a:off x="4302370" y="2023181"/>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6E270653-57BC-477F-BD92-90B561973ACE}"/>
                </a:ext>
              </a:extLst>
            </p:cNvPr>
            <p:cNvCxnSpPr>
              <a:cxnSpLocks/>
            </p:cNvCxnSpPr>
            <p:nvPr/>
          </p:nvCxnSpPr>
          <p:spPr>
            <a:xfrm flipV="1">
              <a:off x="2855742" y="2009113"/>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F2D346D-C0B9-420D-B508-7B968B680D8A}"/>
                </a:ext>
              </a:extLst>
            </p:cNvPr>
            <p:cNvCxnSpPr>
              <a:cxnSpLocks/>
            </p:cNvCxnSpPr>
            <p:nvPr/>
          </p:nvCxnSpPr>
          <p:spPr>
            <a:xfrm flipV="1">
              <a:off x="6865032" y="2023182"/>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3B2797C-A542-4B05-9B5F-DF8344BE1BC3}"/>
                </a:ext>
              </a:extLst>
            </p:cNvPr>
            <p:cNvCxnSpPr>
              <a:cxnSpLocks/>
            </p:cNvCxnSpPr>
            <p:nvPr/>
          </p:nvCxnSpPr>
          <p:spPr>
            <a:xfrm flipH="1" flipV="1">
              <a:off x="4316438" y="2037251"/>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BD9BDDB-726D-4064-86B1-00F93A98B1A5}"/>
                </a:ext>
              </a:extLst>
            </p:cNvPr>
            <p:cNvCxnSpPr>
              <a:cxnSpLocks/>
            </p:cNvCxnSpPr>
            <p:nvPr/>
          </p:nvCxnSpPr>
          <p:spPr>
            <a:xfrm flipH="1" flipV="1">
              <a:off x="8311660" y="2051319"/>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7531164-9B5F-48E7-AD53-50CD93BE9939}"/>
                </a:ext>
              </a:extLst>
            </p:cNvPr>
            <p:cNvCxnSpPr>
              <a:cxnSpLocks/>
            </p:cNvCxnSpPr>
            <p:nvPr/>
          </p:nvCxnSpPr>
          <p:spPr>
            <a:xfrm flipV="1">
              <a:off x="3025149" y="3873183"/>
              <a:ext cx="712770" cy="2121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7D5DD6C-DE02-49B0-AF57-CFC402B5ADE8}"/>
                </a:ext>
              </a:extLst>
            </p:cNvPr>
            <p:cNvCxnSpPr>
              <a:cxnSpLocks/>
            </p:cNvCxnSpPr>
            <p:nvPr/>
          </p:nvCxnSpPr>
          <p:spPr>
            <a:xfrm flipH="1">
              <a:off x="2989910" y="2912012"/>
              <a:ext cx="597352" cy="79831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9A0FCE25-26FD-4AEF-8CE0-57D5C642B854}"/>
                </a:ext>
              </a:extLst>
            </p:cNvPr>
            <p:cNvSpPr/>
            <p:nvPr/>
          </p:nvSpPr>
          <p:spPr>
            <a:xfrm>
              <a:off x="2791268" y="3770143"/>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FB613FA-470D-4B66-A133-56A34E05D068}"/>
                </a:ext>
              </a:extLst>
            </p:cNvPr>
            <p:cNvSpPr/>
            <p:nvPr/>
          </p:nvSpPr>
          <p:spPr>
            <a:xfrm>
              <a:off x="4221484" y="1938885"/>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8CC117D3-0150-4196-A042-A7C57DDDED7E}"/>
                </a:ext>
              </a:extLst>
            </p:cNvPr>
            <p:cNvSpPr/>
            <p:nvPr/>
          </p:nvSpPr>
          <p:spPr>
            <a:xfrm>
              <a:off x="5498120" y="3784210"/>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61E85696-3956-42D7-8A1D-EDBF5747E932}"/>
                </a:ext>
              </a:extLst>
            </p:cNvPr>
            <p:cNvCxnSpPr>
              <a:cxnSpLocks/>
            </p:cNvCxnSpPr>
            <p:nvPr/>
          </p:nvCxnSpPr>
          <p:spPr>
            <a:xfrm flipV="1">
              <a:off x="6850963" y="2009113"/>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C4B6F60-E9AD-4C5F-96AA-680C14B8D099}"/>
                </a:ext>
              </a:extLst>
            </p:cNvPr>
            <p:cNvSpPr/>
            <p:nvPr/>
          </p:nvSpPr>
          <p:spPr>
            <a:xfrm>
              <a:off x="5537976" y="1967126"/>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A62C79BB-A42F-4A12-89AA-4C461EF46A95}"/>
                </a:ext>
              </a:extLst>
            </p:cNvPr>
            <p:cNvSpPr txBox="1"/>
            <p:nvPr/>
          </p:nvSpPr>
          <p:spPr>
            <a:xfrm>
              <a:off x="2386827" y="3630639"/>
              <a:ext cx="443129" cy="461665"/>
            </a:xfrm>
            <a:prstGeom prst="rect">
              <a:avLst/>
            </a:prstGeom>
            <a:noFill/>
          </p:spPr>
          <p:txBody>
            <a:bodyPr wrap="square" rtlCol="0">
              <a:spAutoFit/>
            </a:bodyPr>
            <a:lstStyle/>
            <a:p>
              <a:r>
                <a:rPr lang="en-US" sz="2400" b="1" dirty="0"/>
                <a:t>A</a:t>
              </a:r>
            </a:p>
          </p:txBody>
        </p:sp>
        <p:sp>
          <p:nvSpPr>
            <p:cNvPr id="29" name="TextBox 28">
              <a:extLst>
                <a:ext uri="{FF2B5EF4-FFF2-40B4-BE49-F238E27FC236}">
                  <a16:creationId xmlns:a16="http://schemas.microsoft.com/office/drawing/2014/main" id="{B9536ADF-B8B4-4CD9-A95D-D9DC32EC7439}"/>
                </a:ext>
              </a:extLst>
            </p:cNvPr>
            <p:cNvSpPr txBox="1"/>
            <p:nvPr/>
          </p:nvSpPr>
          <p:spPr>
            <a:xfrm>
              <a:off x="3765460" y="1743167"/>
              <a:ext cx="443129" cy="461665"/>
            </a:xfrm>
            <a:prstGeom prst="rect">
              <a:avLst/>
            </a:prstGeom>
            <a:noFill/>
          </p:spPr>
          <p:txBody>
            <a:bodyPr wrap="square" rtlCol="0">
              <a:spAutoFit/>
            </a:bodyPr>
            <a:lstStyle/>
            <a:p>
              <a:r>
                <a:rPr lang="en-US" sz="2400" b="1" dirty="0"/>
                <a:t>B</a:t>
              </a:r>
            </a:p>
          </p:txBody>
        </p:sp>
        <p:sp>
          <p:nvSpPr>
            <p:cNvPr id="30" name="TextBox 29">
              <a:extLst>
                <a:ext uri="{FF2B5EF4-FFF2-40B4-BE49-F238E27FC236}">
                  <a16:creationId xmlns:a16="http://schemas.microsoft.com/office/drawing/2014/main" id="{39DA09C2-9E82-482B-AFFD-1AD83471EE0F}"/>
                </a:ext>
              </a:extLst>
            </p:cNvPr>
            <p:cNvSpPr txBox="1"/>
            <p:nvPr/>
          </p:nvSpPr>
          <p:spPr>
            <a:xfrm>
              <a:off x="5183355" y="3941301"/>
              <a:ext cx="443129" cy="461665"/>
            </a:xfrm>
            <a:prstGeom prst="rect">
              <a:avLst/>
            </a:prstGeom>
            <a:noFill/>
          </p:spPr>
          <p:txBody>
            <a:bodyPr wrap="square" rtlCol="0">
              <a:spAutoFit/>
            </a:bodyPr>
            <a:lstStyle/>
            <a:p>
              <a:r>
                <a:rPr lang="en-US" sz="2400" b="1" dirty="0"/>
                <a:t>C</a:t>
              </a:r>
            </a:p>
          </p:txBody>
        </p:sp>
        <p:sp>
          <p:nvSpPr>
            <p:cNvPr id="31" name="TextBox 30">
              <a:extLst>
                <a:ext uri="{FF2B5EF4-FFF2-40B4-BE49-F238E27FC236}">
                  <a16:creationId xmlns:a16="http://schemas.microsoft.com/office/drawing/2014/main" id="{120FAAF8-7C24-4F7D-A649-D561837D6E78}"/>
                </a:ext>
              </a:extLst>
            </p:cNvPr>
            <p:cNvSpPr txBox="1"/>
            <p:nvPr/>
          </p:nvSpPr>
          <p:spPr>
            <a:xfrm>
              <a:off x="5620039" y="1546164"/>
              <a:ext cx="443129" cy="461665"/>
            </a:xfrm>
            <a:prstGeom prst="rect">
              <a:avLst/>
            </a:prstGeom>
            <a:noFill/>
          </p:spPr>
          <p:txBody>
            <a:bodyPr wrap="square" rtlCol="0">
              <a:spAutoFit/>
            </a:bodyPr>
            <a:lstStyle/>
            <a:p>
              <a:r>
                <a:rPr lang="en-US" sz="2400" b="1" dirty="0"/>
                <a:t>D</a:t>
              </a:r>
            </a:p>
          </p:txBody>
        </p:sp>
        <p:sp>
          <p:nvSpPr>
            <p:cNvPr id="38" name="Rectangle 37">
              <a:extLst>
                <a:ext uri="{FF2B5EF4-FFF2-40B4-BE49-F238E27FC236}">
                  <a16:creationId xmlns:a16="http://schemas.microsoft.com/office/drawing/2014/main" id="{438BED9F-2EFB-4419-AC55-6069D34AFE9C}"/>
                </a:ext>
              </a:extLst>
            </p:cNvPr>
            <p:cNvSpPr/>
            <p:nvPr/>
          </p:nvSpPr>
          <p:spPr>
            <a:xfrm rot="18549526">
              <a:off x="1747920" y="2616313"/>
              <a:ext cx="1863459"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AB</a:t>
              </a:r>
              <a:r>
                <a:rPr lang="en-US" sz="2400" dirty="0">
                  <a:solidFill>
                    <a:srgbClr val="00B050"/>
                  </a:solidFill>
                </a:rPr>
                <a:t> =  1.41 </a:t>
              </a:r>
              <a:r>
                <a:rPr lang="en-US" sz="2400" dirty="0" err="1">
                  <a:solidFill>
                    <a:srgbClr val="00B050"/>
                  </a:solidFill>
                </a:rPr>
                <a:t>lbs</a:t>
              </a:r>
              <a:endParaRPr lang="en-US" sz="2400" dirty="0">
                <a:solidFill>
                  <a:srgbClr val="00B050"/>
                </a:solidFill>
              </a:endParaRPr>
            </a:p>
          </p:txBody>
        </p:sp>
        <p:sp>
          <p:nvSpPr>
            <p:cNvPr id="39" name="Rectangle 38">
              <a:extLst>
                <a:ext uri="{FF2B5EF4-FFF2-40B4-BE49-F238E27FC236}">
                  <a16:creationId xmlns:a16="http://schemas.microsoft.com/office/drawing/2014/main" id="{695C085C-25E1-4D8A-B759-EE682D2FF499}"/>
                </a:ext>
              </a:extLst>
            </p:cNvPr>
            <p:cNvSpPr/>
            <p:nvPr/>
          </p:nvSpPr>
          <p:spPr>
            <a:xfrm>
              <a:off x="4397392" y="1428094"/>
              <a:ext cx="1127232"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BD </a:t>
              </a:r>
              <a:r>
                <a:rPr lang="en-US" sz="2400" dirty="0">
                  <a:solidFill>
                    <a:srgbClr val="7030A0"/>
                  </a:solidFill>
                </a:rPr>
                <a:t> =  0</a:t>
              </a:r>
              <a:endParaRPr lang="en-US" sz="2400" dirty="0"/>
            </a:p>
          </p:txBody>
        </p:sp>
        <p:sp>
          <p:nvSpPr>
            <p:cNvPr id="40" name="Rectangle 39">
              <a:extLst>
                <a:ext uri="{FF2B5EF4-FFF2-40B4-BE49-F238E27FC236}">
                  <a16:creationId xmlns:a16="http://schemas.microsoft.com/office/drawing/2014/main" id="{7B681E63-0584-4431-959B-E3CF028697A0}"/>
                </a:ext>
              </a:extLst>
            </p:cNvPr>
            <p:cNvSpPr/>
            <p:nvPr/>
          </p:nvSpPr>
          <p:spPr>
            <a:xfrm>
              <a:off x="2589637" y="4049116"/>
              <a:ext cx="1703287" cy="461665"/>
            </a:xfrm>
            <a:prstGeom prst="rect">
              <a:avLst/>
            </a:prstGeom>
          </p:spPr>
          <p:txBody>
            <a:bodyPr wrap="none">
              <a:spAutoFit/>
            </a:bodyPr>
            <a:lstStyle/>
            <a:p>
              <a:r>
                <a:rPr lang="en-US" sz="2400" dirty="0">
                  <a:solidFill>
                    <a:srgbClr val="FF0000"/>
                  </a:solidFill>
                </a:rPr>
                <a:t>F</a:t>
              </a:r>
              <a:r>
                <a:rPr lang="en-US" sz="2400" baseline="-25000" dirty="0">
                  <a:solidFill>
                    <a:srgbClr val="FF0000"/>
                  </a:solidFill>
                </a:rPr>
                <a:t>AC</a:t>
              </a:r>
              <a:r>
                <a:rPr lang="en-US" sz="2400" dirty="0">
                  <a:solidFill>
                    <a:srgbClr val="FF0000"/>
                  </a:solidFill>
                </a:rPr>
                <a:t> =  1.0 </a:t>
              </a:r>
              <a:r>
                <a:rPr lang="en-US" sz="2400" dirty="0" err="1">
                  <a:solidFill>
                    <a:srgbClr val="FF0000"/>
                  </a:solidFill>
                </a:rPr>
                <a:t>lbs</a:t>
              </a:r>
              <a:endParaRPr lang="en-US" sz="2400" dirty="0">
                <a:solidFill>
                  <a:srgbClr val="FF0000"/>
                </a:solidFill>
              </a:endParaRPr>
            </a:p>
          </p:txBody>
        </p:sp>
        <p:sp>
          <p:nvSpPr>
            <p:cNvPr id="43" name="TextBox 42">
              <a:extLst>
                <a:ext uri="{FF2B5EF4-FFF2-40B4-BE49-F238E27FC236}">
                  <a16:creationId xmlns:a16="http://schemas.microsoft.com/office/drawing/2014/main" id="{9433CF40-61FD-4727-AB38-483895F2CED4}"/>
                </a:ext>
              </a:extLst>
            </p:cNvPr>
            <p:cNvSpPr txBox="1"/>
            <p:nvPr/>
          </p:nvSpPr>
          <p:spPr>
            <a:xfrm>
              <a:off x="3025149" y="4447087"/>
              <a:ext cx="1095107" cy="369332"/>
            </a:xfrm>
            <a:prstGeom prst="rect">
              <a:avLst/>
            </a:prstGeom>
            <a:noFill/>
          </p:spPr>
          <p:txBody>
            <a:bodyPr wrap="square" rtlCol="0">
              <a:spAutoFit/>
            </a:bodyPr>
            <a:lstStyle/>
            <a:p>
              <a:r>
                <a:rPr lang="en-US" dirty="0"/>
                <a:t>Tension</a:t>
              </a:r>
            </a:p>
          </p:txBody>
        </p:sp>
        <p:sp>
          <p:nvSpPr>
            <p:cNvPr id="44" name="TextBox 43">
              <a:extLst>
                <a:ext uri="{FF2B5EF4-FFF2-40B4-BE49-F238E27FC236}">
                  <a16:creationId xmlns:a16="http://schemas.microsoft.com/office/drawing/2014/main" id="{E5CB4BB1-0EBA-45F6-9E5E-AAA708072C61}"/>
                </a:ext>
              </a:extLst>
            </p:cNvPr>
            <p:cNvSpPr txBox="1"/>
            <p:nvPr/>
          </p:nvSpPr>
          <p:spPr>
            <a:xfrm rot="18568068">
              <a:off x="2304763" y="2736263"/>
              <a:ext cx="1573238" cy="369332"/>
            </a:xfrm>
            <a:prstGeom prst="rect">
              <a:avLst/>
            </a:prstGeom>
            <a:noFill/>
          </p:spPr>
          <p:txBody>
            <a:bodyPr wrap="square" rtlCol="0">
              <a:spAutoFit/>
            </a:bodyPr>
            <a:lstStyle/>
            <a:p>
              <a:r>
                <a:rPr lang="en-US" dirty="0"/>
                <a:t>Compression</a:t>
              </a:r>
            </a:p>
          </p:txBody>
        </p:sp>
        <p:sp>
          <p:nvSpPr>
            <p:cNvPr id="48" name="TextBox 47">
              <a:extLst>
                <a:ext uri="{FF2B5EF4-FFF2-40B4-BE49-F238E27FC236}">
                  <a16:creationId xmlns:a16="http://schemas.microsoft.com/office/drawing/2014/main" id="{4E65E79E-0A8B-4081-9427-FAF5F4A0B3F6}"/>
                </a:ext>
              </a:extLst>
            </p:cNvPr>
            <p:cNvSpPr txBox="1"/>
            <p:nvPr/>
          </p:nvSpPr>
          <p:spPr>
            <a:xfrm>
              <a:off x="6714966" y="1546164"/>
              <a:ext cx="443129" cy="461665"/>
            </a:xfrm>
            <a:prstGeom prst="rect">
              <a:avLst/>
            </a:prstGeom>
            <a:noFill/>
          </p:spPr>
          <p:txBody>
            <a:bodyPr wrap="square" rtlCol="0">
              <a:spAutoFit/>
            </a:bodyPr>
            <a:lstStyle/>
            <a:p>
              <a:r>
                <a:rPr lang="en-US" sz="2400" b="1" dirty="0"/>
                <a:t>E</a:t>
              </a:r>
            </a:p>
          </p:txBody>
        </p:sp>
        <p:sp>
          <p:nvSpPr>
            <p:cNvPr id="49" name="TextBox 48">
              <a:extLst>
                <a:ext uri="{FF2B5EF4-FFF2-40B4-BE49-F238E27FC236}">
                  <a16:creationId xmlns:a16="http://schemas.microsoft.com/office/drawing/2014/main" id="{C8695AEA-E4F3-4475-A38F-7028A942983F}"/>
                </a:ext>
              </a:extLst>
            </p:cNvPr>
            <p:cNvSpPr txBox="1"/>
            <p:nvPr/>
          </p:nvSpPr>
          <p:spPr>
            <a:xfrm>
              <a:off x="6702657" y="3937505"/>
              <a:ext cx="443129" cy="461665"/>
            </a:xfrm>
            <a:prstGeom prst="rect">
              <a:avLst/>
            </a:prstGeom>
            <a:noFill/>
          </p:spPr>
          <p:txBody>
            <a:bodyPr wrap="square" rtlCol="0">
              <a:spAutoFit/>
            </a:bodyPr>
            <a:lstStyle/>
            <a:p>
              <a:r>
                <a:rPr lang="en-US" sz="2400" b="1" dirty="0"/>
                <a:t>F</a:t>
              </a:r>
            </a:p>
          </p:txBody>
        </p:sp>
        <p:sp>
          <p:nvSpPr>
            <p:cNvPr id="50" name="Oval 49">
              <a:extLst>
                <a:ext uri="{FF2B5EF4-FFF2-40B4-BE49-F238E27FC236}">
                  <a16:creationId xmlns:a16="http://schemas.microsoft.com/office/drawing/2014/main" id="{AE703B54-2FED-41E2-AD81-C4A6B38ADE8F}"/>
                </a:ext>
              </a:extLst>
            </p:cNvPr>
            <p:cNvSpPr/>
            <p:nvPr/>
          </p:nvSpPr>
          <p:spPr>
            <a:xfrm>
              <a:off x="6773593" y="1964782"/>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20662A8A-8DA4-4B0A-8659-7A459A9C5380}"/>
                </a:ext>
              </a:extLst>
            </p:cNvPr>
            <p:cNvSpPr/>
            <p:nvPr/>
          </p:nvSpPr>
          <p:spPr>
            <a:xfrm>
              <a:off x="6759521" y="3793581"/>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a:extLst>
                <a:ext uri="{FF2B5EF4-FFF2-40B4-BE49-F238E27FC236}">
                  <a16:creationId xmlns:a16="http://schemas.microsoft.com/office/drawing/2014/main" id="{27F8A47D-8A04-4BF3-97BD-0A2817E401D7}"/>
                </a:ext>
              </a:extLst>
            </p:cNvPr>
            <p:cNvCxnSpPr>
              <a:cxnSpLocks/>
            </p:cNvCxnSpPr>
            <p:nvPr/>
          </p:nvCxnSpPr>
          <p:spPr>
            <a:xfrm>
              <a:off x="4415083" y="2177220"/>
              <a:ext cx="533229" cy="734792"/>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0A50278D-31D4-41A9-A753-4FED3852E55D}"/>
                </a:ext>
              </a:extLst>
            </p:cNvPr>
            <p:cNvSpPr/>
            <p:nvPr/>
          </p:nvSpPr>
          <p:spPr>
            <a:xfrm rot="16200000">
              <a:off x="5305372" y="2773955"/>
              <a:ext cx="1121333"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CD </a:t>
              </a:r>
              <a:r>
                <a:rPr lang="en-US" sz="2400" dirty="0">
                  <a:solidFill>
                    <a:srgbClr val="7030A0"/>
                  </a:solidFill>
                </a:rPr>
                <a:t> =  0</a:t>
              </a:r>
              <a:endParaRPr lang="en-US" sz="2400" dirty="0"/>
            </a:p>
          </p:txBody>
        </p:sp>
        <p:sp>
          <p:nvSpPr>
            <p:cNvPr id="42" name="Rectangle 41">
              <a:extLst>
                <a:ext uri="{FF2B5EF4-FFF2-40B4-BE49-F238E27FC236}">
                  <a16:creationId xmlns:a16="http://schemas.microsoft.com/office/drawing/2014/main" id="{80C062B1-AD51-4366-B176-EC435EDFA0AE}"/>
                </a:ext>
              </a:extLst>
            </p:cNvPr>
            <p:cNvSpPr/>
            <p:nvPr/>
          </p:nvSpPr>
          <p:spPr>
            <a:xfrm rot="3236344">
              <a:off x="3853860" y="2825345"/>
              <a:ext cx="1868460"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CB</a:t>
              </a:r>
              <a:r>
                <a:rPr lang="en-US" sz="2400" dirty="0">
                  <a:solidFill>
                    <a:srgbClr val="0070C0"/>
                  </a:solidFill>
                </a:rPr>
                <a:t> =  1.41 </a:t>
              </a:r>
              <a:r>
                <a:rPr lang="en-US" sz="2400" dirty="0" err="1">
                  <a:solidFill>
                    <a:srgbClr val="0070C0"/>
                  </a:solidFill>
                </a:rPr>
                <a:t>lbs</a:t>
              </a:r>
              <a:endParaRPr lang="en-US" sz="2400" dirty="0">
                <a:solidFill>
                  <a:srgbClr val="0070C0"/>
                </a:solidFill>
              </a:endParaRPr>
            </a:p>
          </p:txBody>
        </p:sp>
        <p:sp>
          <p:nvSpPr>
            <p:cNvPr id="52" name="Rectangle 51">
              <a:extLst>
                <a:ext uri="{FF2B5EF4-FFF2-40B4-BE49-F238E27FC236}">
                  <a16:creationId xmlns:a16="http://schemas.microsoft.com/office/drawing/2014/main" id="{0C97DD4D-258B-4D6D-AE19-AFEBFEADA9A5}"/>
                </a:ext>
              </a:extLst>
            </p:cNvPr>
            <p:cNvSpPr/>
            <p:nvPr/>
          </p:nvSpPr>
          <p:spPr>
            <a:xfrm>
              <a:off x="5629578" y="4063618"/>
              <a:ext cx="1089273"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CF </a:t>
              </a:r>
              <a:r>
                <a:rPr lang="en-US" sz="2400" dirty="0">
                  <a:solidFill>
                    <a:srgbClr val="7030A0"/>
                  </a:solidFill>
                </a:rPr>
                <a:t> =  0</a:t>
              </a:r>
              <a:endParaRPr lang="en-US" sz="2400" dirty="0"/>
            </a:p>
          </p:txBody>
        </p:sp>
        <p:sp>
          <p:nvSpPr>
            <p:cNvPr id="53" name="TextBox 52">
              <a:extLst>
                <a:ext uri="{FF2B5EF4-FFF2-40B4-BE49-F238E27FC236}">
                  <a16:creationId xmlns:a16="http://schemas.microsoft.com/office/drawing/2014/main" id="{EEDABD9A-644A-46F0-BDB9-468ED697DB36}"/>
                </a:ext>
              </a:extLst>
            </p:cNvPr>
            <p:cNvSpPr txBox="1"/>
            <p:nvPr/>
          </p:nvSpPr>
          <p:spPr>
            <a:xfrm rot="3260215">
              <a:off x="3955205" y="3026820"/>
              <a:ext cx="1095107" cy="369332"/>
            </a:xfrm>
            <a:prstGeom prst="rect">
              <a:avLst/>
            </a:prstGeom>
            <a:noFill/>
          </p:spPr>
          <p:txBody>
            <a:bodyPr wrap="square" rtlCol="0">
              <a:spAutoFit/>
            </a:bodyPr>
            <a:lstStyle/>
            <a:p>
              <a:r>
                <a:rPr lang="en-US" dirty="0"/>
                <a:t>Tension</a:t>
              </a:r>
            </a:p>
          </p:txBody>
        </p:sp>
      </p:grpSp>
      <p:sp>
        <p:nvSpPr>
          <p:cNvPr id="15" name="TextBox 14">
            <a:extLst>
              <a:ext uri="{FF2B5EF4-FFF2-40B4-BE49-F238E27FC236}">
                <a16:creationId xmlns:a16="http://schemas.microsoft.com/office/drawing/2014/main" id="{2985B6CA-6DE7-4B60-BABD-6C953DBF0BBA}"/>
              </a:ext>
            </a:extLst>
          </p:cNvPr>
          <p:cNvSpPr txBox="1"/>
          <p:nvPr/>
        </p:nvSpPr>
        <p:spPr>
          <a:xfrm>
            <a:off x="759417" y="4643465"/>
            <a:ext cx="10594383" cy="1200329"/>
          </a:xfrm>
          <a:prstGeom prst="rect">
            <a:avLst/>
          </a:prstGeom>
          <a:noFill/>
        </p:spPr>
        <p:txBody>
          <a:bodyPr wrap="square" rtlCol="0">
            <a:spAutoFit/>
          </a:bodyPr>
          <a:lstStyle/>
          <a:p>
            <a:r>
              <a:rPr lang="en-US" sz="2400" dirty="0"/>
              <a:t>These are the forces in the members when a 2.0 </a:t>
            </a:r>
            <a:r>
              <a:rPr lang="en-US" sz="2400" dirty="0" err="1"/>
              <a:t>lb</a:t>
            </a:r>
            <a:r>
              <a:rPr lang="en-US" sz="2400" dirty="0"/>
              <a:t> load is placed on top of Member CF.  All of the member forces will increase as the load is increased.  An analysis of the right-hand side of the truss will yield the same results.  </a:t>
            </a:r>
          </a:p>
        </p:txBody>
      </p:sp>
    </p:spTree>
    <p:extLst>
      <p:ext uri="{BB962C8B-B14F-4D97-AF65-F5344CB8AC3E}">
        <p14:creationId xmlns:p14="http://schemas.microsoft.com/office/powerpoint/2010/main" val="1800177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01A73C-1A08-465C-AEB4-85064048C359}"/>
              </a:ext>
            </a:extLst>
          </p:cNvPr>
          <p:cNvSpPr>
            <a:spLocks noGrp="1"/>
          </p:cNvSpPr>
          <p:nvPr>
            <p:ph type="sldNum" sz="quarter" idx="12"/>
          </p:nvPr>
        </p:nvSpPr>
        <p:spPr/>
        <p:txBody>
          <a:bodyPr/>
          <a:lstStyle/>
          <a:p>
            <a:fld id="{DF95B5A6-D793-4AED-B3D4-E74EACBE5324}" type="slidenum">
              <a:rPr lang="en-US" smtClean="0"/>
              <a:t>27</a:t>
            </a:fld>
            <a:endParaRPr lang="en-US"/>
          </a:p>
        </p:txBody>
      </p:sp>
      <p:grpSp>
        <p:nvGrpSpPr>
          <p:cNvPr id="35" name="Group 34">
            <a:extLst>
              <a:ext uri="{FF2B5EF4-FFF2-40B4-BE49-F238E27FC236}">
                <a16:creationId xmlns:a16="http://schemas.microsoft.com/office/drawing/2014/main" id="{A6B90746-2A0F-410E-9949-6BE5DE68953E}"/>
              </a:ext>
            </a:extLst>
          </p:cNvPr>
          <p:cNvGrpSpPr/>
          <p:nvPr/>
        </p:nvGrpSpPr>
        <p:grpSpPr>
          <a:xfrm>
            <a:off x="2457161" y="579883"/>
            <a:ext cx="7277677" cy="3547216"/>
            <a:chOff x="2386827" y="1409880"/>
            <a:chExt cx="7277677" cy="3547216"/>
          </a:xfrm>
        </p:grpSpPr>
        <p:cxnSp>
          <p:nvCxnSpPr>
            <p:cNvPr id="3" name="Straight Connector 2">
              <a:extLst>
                <a:ext uri="{FF2B5EF4-FFF2-40B4-BE49-F238E27FC236}">
                  <a16:creationId xmlns:a16="http://schemas.microsoft.com/office/drawing/2014/main" id="{1F864449-6A05-48A7-87CE-C5852CC4C61D}"/>
                </a:ext>
              </a:extLst>
            </p:cNvPr>
            <p:cNvCxnSpPr>
              <a:cxnSpLocks/>
            </p:cNvCxnSpPr>
            <p:nvPr/>
          </p:nvCxnSpPr>
          <p:spPr>
            <a:xfrm flipV="1">
              <a:off x="5600696" y="2152136"/>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A0555876-6749-4BAF-BFE7-9E5B1B8B35B5}"/>
                </a:ext>
              </a:extLst>
            </p:cNvPr>
            <p:cNvCxnSpPr>
              <a:cxnSpLocks/>
            </p:cNvCxnSpPr>
            <p:nvPr/>
          </p:nvCxnSpPr>
          <p:spPr>
            <a:xfrm flipV="1">
              <a:off x="2855742" y="4023138"/>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C294C7B2-609A-4472-96CB-2C68043FDACF}"/>
                </a:ext>
              </a:extLst>
            </p:cNvPr>
            <p:cNvCxnSpPr>
              <a:cxnSpLocks/>
            </p:cNvCxnSpPr>
            <p:nvPr/>
          </p:nvCxnSpPr>
          <p:spPr>
            <a:xfrm>
              <a:off x="4302370" y="2163858"/>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306A734-8795-4E5A-9224-62106B607056}"/>
                </a:ext>
              </a:extLst>
            </p:cNvPr>
            <p:cNvCxnSpPr>
              <a:cxnSpLocks/>
            </p:cNvCxnSpPr>
            <p:nvPr/>
          </p:nvCxnSpPr>
          <p:spPr>
            <a:xfrm flipV="1">
              <a:off x="2855742" y="2149790"/>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E84B1D-32B7-4016-924E-B4044E893725}"/>
                </a:ext>
              </a:extLst>
            </p:cNvPr>
            <p:cNvCxnSpPr>
              <a:cxnSpLocks/>
            </p:cNvCxnSpPr>
            <p:nvPr/>
          </p:nvCxnSpPr>
          <p:spPr>
            <a:xfrm flipV="1">
              <a:off x="6865032" y="2163859"/>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D3443BA-D724-44A9-9BEF-31A566E7D064}"/>
                </a:ext>
              </a:extLst>
            </p:cNvPr>
            <p:cNvCxnSpPr>
              <a:cxnSpLocks/>
            </p:cNvCxnSpPr>
            <p:nvPr/>
          </p:nvCxnSpPr>
          <p:spPr>
            <a:xfrm flipH="1" flipV="1">
              <a:off x="4316438" y="2177928"/>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38C4CE1-1873-45A3-B042-BCD7C6EDFBE8}"/>
                </a:ext>
              </a:extLst>
            </p:cNvPr>
            <p:cNvCxnSpPr>
              <a:cxnSpLocks/>
            </p:cNvCxnSpPr>
            <p:nvPr/>
          </p:nvCxnSpPr>
          <p:spPr>
            <a:xfrm flipH="1" flipV="1">
              <a:off x="8311660" y="2191996"/>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A9D6FAA-B3DC-46E5-ADF4-AAB14012FDBE}"/>
                </a:ext>
              </a:extLst>
            </p:cNvPr>
            <p:cNvCxnSpPr>
              <a:cxnSpLocks/>
            </p:cNvCxnSpPr>
            <p:nvPr/>
          </p:nvCxnSpPr>
          <p:spPr>
            <a:xfrm flipV="1">
              <a:off x="3025149" y="4013860"/>
              <a:ext cx="712770" cy="2121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170CE75-294D-4030-B7D8-53D2DE5AA2D1}"/>
                </a:ext>
              </a:extLst>
            </p:cNvPr>
            <p:cNvCxnSpPr>
              <a:cxnSpLocks/>
            </p:cNvCxnSpPr>
            <p:nvPr/>
          </p:nvCxnSpPr>
          <p:spPr>
            <a:xfrm flipH="1">
              <a:off x="2989910" y="3052689"/>
              <a:ext cx="597352" cy="798312"/>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0A19AC8C-DA28-4FE5-BFB6-D14A4367F6E2}"/>
                </a:ext>
              </a:extLst>
            </p:cNvPr>
            <p:cNvSpPr/>
            <p:nvPr/>
          </p:nvSpPr>
          <p:spPr>
            <a:xfrm>
              <a:off x="2791268" y="3910820"/>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BFB24E0-FF10-46EF-B052-AB13B9820F8F}"/>
                </a:ext>
              </a:extLst>
            </p:cNvPr>
            <p:cNvSpPr/>
            <p:nvPr/>
          </p:nvSpPr>
          <p:spPr>
            <a:xfrm>
              <a:off x="4221484" y="2079562"/>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14CB2AB-B97B-4C41-9020-1D5FF96E6DC7}"/>
                </a:ext>
              </a:extLst>
            </p:cNvPr>
            <p:cNvSpPr/>
            <p:nvPr/>
          </p:nvSpPr>
          <p:spPr>
            <a:xfrm>
              <a:off x="5498120" y="3924887"/>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10740705-E0B7-4870-9FE2-1A6C9E09339E}"/>
                </a:ext>
              </a:extLst>
            </p:cNvPr>
            <p:cNvCxnSpPr>
              <a:cxnSpLocks/>
            </p:cNvCxnSpPr>
            <p:nvPr/>
          </p:nvCxnSpPr>
          <p:spPr>
            <a:xfrm flipV="1">
              <a:off x="6850963" y="2149790"/>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B889176A-2419-48AF-840C-95C66BE6ED97}"/>
                </a:ext>
              </a:extLst>
            </p:cNvPr>
            <p:cNvSpPr/>
            <p:nvPr/>
          </p:nvSpPr>
          <p:spPr>
            <a:xfrm>
              <a:off x="5537976" y="2107803"/>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95D9B8C-7F11-452A-9679-CADBE8BC682A}"/>
                </a:ext>
              </a:extLst>
            </p:cNvPr>
            <p:cNvSpPr txBox="1"/>
            <p:nvPr/>
          </p:nvSpPr>
          <p:spPr>
            <a:xfrm>
              <a:off x="2386827" y="3771316"/>
              <a:ext cx="443129" cy="461665"/>
            </a:xfrm>
            <a:prstGeom prst="rect">
              <a:avLst/>
            </a:prstGeom>
            <a:noFill/>
          </p:spPr>
          <p:txBody>
            <a:bodyPr wrap="square" rtlCol="0">
              <a:spAutoFit/>
            </a:bodyPr>
            <a:lstStyle/>
            <a:p>
              <a:r>
                <a:rPr lang="en-US" sz="2400" b="1" dirty="0"/>
                <a:t>A</a:t>
              </a:r>
            </a:p>
          </p:txBody>
        </p:sp>
        <p:sp>
          <p:nvSpPr>
            <p:cNvPr id="18" name="TextBox 17">
              <a:extLst>
                <a:ext uri="{FF2B5EF4-FFF2-40B4-BE49-F238E27FC236}">
                  <a16:creationId xmlns:a16="http://schemas.microsoft.com/office/drawing/2014/main" id="{CDA616AC-E8BD-4EDD-8072-1ECF69711EC0}"/>
                </a:ext>
              </a:extLst>
            </p:cNvPr>
            <p:cNvSpPr txBox="1"/>
            <p:nvPr/>
          </p:nvSpPr>
          <p:spPr>
            <a:xfrm>
              <a:off x="3765460" y="1883844"/>
              <a:ext cx="443129" cy="461665"/>
            </a:xfrm>
            <a:prstGeom prst="rect">
              <a:avLst/>
            </a:prstGeom>
            <a:noFill/>
          </p:spPr>
          <p:txBody>
            <a:bodyPr wrap="square" rtlCol="0">
              <a:spAutoFit/>
            </a:bodyPr>
            <a:lstStyle/>
            <a:p>
              <a:r>
                <a:rPr lang="en-US" sz="2400" b="1" dirty="0"/>
                <a:t>B</a:t>
              </a:r>
            </a:p>
          </p:txBody>
        </p:sp>
        <p:sp>
          <p:nvSpPr>
            <p:cNvPr id="19" name="TextBox 18">
              <a:extLst>
                <a:ext uri="{FF2B5EF4-FFF2-40B4-BE49-F238E27FC236}">
                  <a16:creationId xmlns:a16="http://schemas.microsoft.com/office/drawing/2014/main" id="{C55F3DC9-528E-4BF8-8871-306002E3212A}"/>
                </a:ext>
              </a:extLst>
            </p:cNvPr>
            <p:cNvSpPr txBox="1"/>
            <p:nvPr/>
          </p:nvSpPr>
          <p:spPr>
            <a:xfrm>
              <a:off x="5267763" y="4081978"/>
              <a:ext cx="443129" cy="461665"/>
            </a:xfrm>
            <a:prstGeom prst="rect">
              <a:avLst/>
            </a:prstGeom>
            <a:noFill/>
          </p:spPr>
          <p:txBody>
            <a:bodyPr wrap="square" rtlCol="0">
              <a:spAutoFit/>
            </a:bodyPr>
            <a:lstStyle/>
            <a:p>
              <a:r>
                <a:rPr lang="en-US" sz="2400" b="1" dirty="0"/>
                <a:t>C</a:t>
              </a:r>
            </a:p>
          </p:txBody>
        </p:sp>
        <p:sp>
          <p:nvSpPr>
            <p:cNvPr id="20" name="TextBox 19">
              <a:extLst>
                <a:ext uri="{FF2B5EF4-FFF2-40B4-BE49-F238E27FC236}">
                  <a16:creationId xmlns:a16="http://schemas.microsoft.com/office/drawing/2014/main" id="{DB0F6162-348C-42FC-8D03-A709D7E15EC3}"/>
                </a:ext>
              </a:extLst>
            </p:cNvPr>
            <p:cNvSpPr txBox="1"/>
            <p:nvPr/>
          </p:nvSpPr>
          <p:spPr>
            <a:xfrm>
              <a:off x="5620039" y="1686841"/>
              <a:ext cx="443129" cy="461665"/>
            </a:xfrm>
            <a:prstGeom prst="rect">
              <a:avLst/>
            </a:prstGeom>
            <a:noFill/>
          </p:spPr>
          <p:txBody>
            <a:bodyPr wrap="square" rtlCol="0">
              <a:spAutoFit/>
            </a:bodyPr>
            <a:lstStyle/>
            <a:p>
              <a:r>
                <a:rPr lang="en-US" sz="2400" b="1" dirty="0"/>
                <a:t>D</a:t>
              </a:r>
            </a:p>
          </p:txBody>
        </p:sp>
        <p:sp>
          <p:nvSpPr>
            <p:cNvPr id="21" name="Rectangle 20">
              <a:extLst>
                <a:ext uri="{FF2B5EF4-FFF2-40B4-BE49-F238E27FC236}">
                  <a16:creationId xmlns:a16="http://schemas.microsoft.com/office/drawing/2014/main" id="{EA6CF159-95F0-47B5-9D80-FE7BC413EE30}"/>
                </a:ext>
              </a:extLst>
            </p:cNvPr>
            <p:cNvSpPr/>
            <p:nvPr/>
          </p:nvSpPr>
          <p:spPr>
            <a:xfrm rot="18549526">
              <a:off x="1747920" y="2756990"/>
              <a:ext cx="1863459" cy="461665"/>
            </a:xfrm>
            <a:prstGeom prst="rect">
              <a:avLst/>
            </a:prstGeom>
          </p:spPr>
          <p:txBody>
            <a:bodyPr wrap="none">
              <a:spAutoFit/>
            </a:bodyPr>
            <a:lstStyle/>
            <a:p>
              <a:r>
                <a:rPr lang="en-US" sz="2400" dirty="0">
                  <a:solidFill>
                    <a:srgbClr val="00B050"/>
                  </a:solidFill>
                </a:rPr>
                <a:t>F</a:t>
              </a:r>
              <a:r>
                <a:rPr lang="en-US" sz="2400" baseline="-25000" dirty="0">
                  <a:solidFill>
                    <a:srgbClr val="00B050"/>
                  </a:solidFill>
                </a:rPr>
                <a:t>AB</a:t>
              </a:r>
              <a:r>
                <a:rPr lang="en-US" sz="2400" dirty="0">
                  <a:solidFill>
                    <a:srgbClr val="00B050"/>
                  </a:solidFill>
                </a:rPr>
                <a:t> =  1.41 </a:t>
              </a:r>
              <a:r>
                <a:rPr lang="en-US" sz="2400" dirty="0" err="1">
                  <a:solidFill>
                    <a:srgbClr val="00B050"/>
                  </a:solidFill>
                </a:rPr>
                <a:t>lbs</a:t>
              </a:r>
              <a:endParaRPr lang="en-US" sz="2400" dirty="0">
                <a:solidFill>
                  <a:srgbClr val="00B050"/>
                </a:solidFill>
              </a:endParaRPr>
            </a:p>
          </p:txBody>
        </p:sp>
        <p:sp>
          <p:nvSpPr>
            <p:cNvPr id="22" name="Rectangle 21">
              <a:extLst>
                <a:ext uri="{FF2B5EF4-FFF2-40B4-BE49-F238E27FC236}">
                  <a16:creationId xmlns:a16="http://schemas.microsoft.com/office/drawing/2014/main" id="{53C405F4-E873-4091-AA76-3182BF4E6AF9}"/>
                </a:ext>
              </a:extLst>
            </p:cNvPr>
            <p:cNvSpPr/>
            <p:nvPr/>
          </p:nvSpPr>
          <p:spPr>
            <a:xfrm>
              <a:off x="4337349" y="1409880"/>
              <a:ext cx="1127232"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BD </a:t>
              </a:r>
              <a:r>
                <a:rPr lang="en-US" sz="2400" dirty="0">
                  <a:solidFill>
                    <a:srgbClr val="7030A0"/>
                  </a:solidFill>
                </a:rPr>
                <a:t> =  0</a:t>
              </a:r>
              <a:endParaRPr lang="en-US" sz="2400" dirty="0"/>
            </a:p>
          </p:txBody>
        </p:sp>
        <p:sp>
          <p:nvSpPr>
            <p:cNvPr id="23" name="Rectangle 22">
              <a:extLst>
                <a:ext uri="{FF2B5EF4-FFF2-40B4-BE49-F238E27FC236}">
                  <a16:creationId xmlns:a16="http://schemas.microsoft.com/office/drawing/2014/main" id="{FEE36159-3A25-4E81-86C4-B66BE9EB9E21}"/>
                </a:ext>
              </a:extLst>
            </p:cNvPr>
            <p:cNvSpPr/>
            <p:nvPr/>
          </p:nvSpPr>
          <p:spPr>
            <a:xfrm>
              <a:off x="2589637" y="4189793"/>
              <a:ext cx="1703287" cy="461665"/>
            </a:xfrm>
            <a:prstGeom prst="rect">
              <a:avLst/>
            </a:prstGeom>
          </p:spPr>
          <p:txBody>
            <a:bodyPr wrap="none">
              <a:spAutoFit/>
            </a:bodyPr>
            <a:lstStyle/>
            <a:p>
              <a:r>
                <a:rPr lang="en-US" sz="2400" dirty="0">
                  <a:solidFill>
                    <a:srgbClr val="FF0000"/>
                  </a:solidFill>
                </a:rPr>
                <a:t>F</a:t>
              </a:r>
              <a:r>
                <a:rPr lang="en-US" sz="2400" baseline="-25000" dirty="0">
                  <a:solidFill>
                    <a:srgbClr val="FF0000"/>
                  </a:solidFill>
                </a:rPr>
                <a:t>AC</a:t>
              </a:r>
              <a:r>
                <a:rPr lang="en-US" sz="2400" dirty="0">
                  <a:solidFill>
                    <a:srgbClr val="FF0000"/>
                  </a:solidFill>
                </a:rPr>
                <a:t> =  1.0 </a:t>
              </a:r>
              <a:r>
                <a:rPr lang="en-US" sz="2400" dirty="0" err="1">
                  <a:solidFill>
                    <a:srgbClr val="FF0000"/>
                  </a:solidFill>
                </a:rPr>
                <a:t>lbs</a:t>
              </a:r>
              <a:endParaRPr lang="en-US" sz="2400" dirty="0">
                <a:solidFill>
                  <a:srgbClr val="FF0000"/>
                </a:solidFill>
              </a:endParaRPr>
            </a:p>
          </p:txBody>
        </p:sp>
        <p:sp>
          <p:nvSpPr>
            <p:cNvPr id="24" name="TextBox 23">
              <a:extLst>
                <a:ext uri="{FF2B5EF4-FFF2-40B4-BE49-F238E27FC236}">
                  <a16:creationId xmlns:a16="http://schemas.microsoft.com/office/drawing/2014/main" id="{17ED1503-F38B-4F19-8521-329092FFC39E}"/>
                </a:ext>
              </a:extLst>
            </p:cNvPr>
            <p:cNvSpPr txBox="1"/>
            <p:nvPr/>
          </p:nvSpPr>
          <p:spPr>
            <a:xfrm>
              <a:off x="3025149" y="4587764"/>
              <a:ext cx="1095107" cy="369332"/>
            </a:xfrm>
            <a:prstGeom prst="rect">
              <a:avLst/>
            </a:prstGeom>
            <a:noFill/>
          </p:spPr>
          <p:txBody>
            <a:bodyPr wrap="square" rtlCol="0">
              <a:spAutoFit/>
            </a:bodyPr>
            <a:lstStyle/>
            <a:p>
              <a:r>
                <a:rPr lang="en-US" dirty="0"/>
                <a:t>Tension</a:t>
              </a:r>
            </a:p>
          </p:txBody>
        </p:sp>
        <p:sp>
          <p:nvSpPr>
            <p:cNvPr id="25" name="TextBox 24">
              <a:extLst>
                <a:ext uri="{FF2B5EF4-FFF2-40B4-BE49-F238E27FC236}">
                  <a16:creationId xmlns:a16="http://schemas.microsoft.com/office/drawing/2014/main" id="{4B4ECC45-A80F-4A4C-928D-D6FC5906D843}"/>
                </a:ext>
              </a:extLst>
            </p:cNvPr>
            <p:cNvSpPr txBox="1"/>
            <p:nvPr/>
          </p:nvSpPr>
          <p:spPr>
            <a:xfrm rot="18568068">
              <a:off x="2304763" y="2876940"/>
              <a:ext cx="1573238" cy="369332"/>
            </a:xfrm>
            <a:prstGeom prst="rect">
              <a:avLst/>
            </a:prstGeom>
            <a:noFill/>
          </p:spPr>
          <p:txBody>
            <a:bodyPr wrap="square" rtlCol="0">
              <a:spAutoFit/>
            </a:bodyPr>
            <a:lstStyle/>
            <a:p>
              <a:r>
                <a:rPr lang="en-US" dirty="0"/>
                <a:t>Compression</a:t>
              </a:r>
            </a:p>
          </p:txBody>
        </p:sp>
        <p:sp>
          <p:nvSpPr>
            <p:cNvPr id="26" name="TextBox 25">
              <a:extLst>
                <a:ext uri="{FF2B5EF4-FFF2-40B4-BE49-F238E27FC236}">
                  <a16:creationId xmlns:a16="http://schemas.microsoft.com/office/drawing/2014/main" id="{38AC1A2B-A251-4613-BEA5-E4F125482EF6}"/>
                </a:ext>
              </a:extLst>
            </p:cNvPr>
            <p:cNvSpPr txBox="1"/>
            <p:nvPr/>
          </p:nvSpPr>
          <p:spPr>
            <a:xfrm>
              <a:off x="6714966" y="1686841"/>
              <a:ext cx="443129" cy="461665"/>
            </a:xfrm>
            <a:prstGeom prst="rect">
              <a:avLst/>
            </a:prstGeom>
            <a:noFill/>
          </p:spPr>
          <p:txBody>
            <a:bodyPr wrap="square" rtlCol="0">
              <a:spAutoFit/>
            </a:bodyPr>
            <a:lstStyle/>
            <a:p>
              <a:r>
                <a:rPr lang="en-US" sz="2400" b="1" dirty="0"/>
                <a:t>E</a:t>
              </a:r>
            </a:p>
          </p:txBody>
        </p:sp>
        <p:sp>
          <p:nvSpPr>
            <p:cNvPr id="27" name="TextBox 26">
              <a:extLst>
                <a:ext uri="{FF2B5EF4-FFF2-40B4-BE49-F238E27FC236}">
                  <a16:creationId xmlns:a16="http://schemas.microsoft.com/office/drawing/2014/main" id="{F5237BCB-2DA1-4416-9D98-84F51F2EA80C}"/>
                </a:ext>
              </a:extLst>
            </p:cNvPr>
            <p:cNvSpPr txBox="1"/>
            <p:nvPr/>
          </p:nvSpPr>
          <p:spPr>
            <a:xfrm>
              <a:off x="6843337" y="4078182"/>
              <a:ext cx="443129" cy="461665"/>
            </a:xfrm>
            <a:prstGeom prst="rect">
              <a:avLst/>
            </a:prstGeom>
            <a:noFill/>
          </p:spPr>
          <p:txBody>
            <a:bodyPr wrap="square" rtlCol="0">
              <a:spAutoFit/>
            </a:bodyPr>
            <a:lstStyle/>
            <a:p>
              <a:r>
                <a:rPr lang="en-US" sz="2400" b="1" dirty="0"/>
                <a:t>F</a:t>
              </a:r>
            </a:p>
          </p:txBody>
        </p:sp>
        <p:sp>
          <p:nvSpPr>
            <p:cNvPr id="28" name="Oval 27">
              <a:extLst>
                <a:ext uri="{FF2B5EF4-FFF2-40B4-BE49-F238E27FC236}">
                  <a16:creationId xmlns:a16="http://schemas.microsoft.com/office/drawing/2014/main" id="{4DA6D805-0CB9-4FF7-BBB8-3584BCF5CFB7}"/>
                </a:ext>
              </a:extLst>
            </p:cNvPr>
            <p:cNvSpPr/>
            <p:nvPr/>
          </p:nvSpPr>
          <p:spPr>
            <a:xfrm>
              <a:off x="6773593" y="2105459"/>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4BA89E21-F39B-40E4-95B5-C09A10D4A0F2}"/>
                </a:ext>
              </a:extLst>
            </p:cNvPr>
            <p:cNvSpPr/>
            <p:nvPr/>
          </p:nvSpPr>
          <p:spPr>
            <a:xfrm>
              <a:off x="6759521" y="3934258"/>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7198CF77-1D4E-4335-BE6F-9290CDB00BA5}"/>
                </a:ext>
              </a:extLst>
            </p:cNvPr>
            <p:cNvCxnSpPr>
              <a:cxnSpLocks/>
            </p:cNvCxnSpPr>
            <p:nvPr/>
          </p:nvCxnSpPr>
          <p:spPr>
            <a:xfrm>
              <a:off x="4415083" y="2317897"/>
              <a:ext cx="533229" cy="734792"/>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40A58C9A-1239-48A8-ACC1-1DA0163D3CA8}"/>
                </a:ext>
              </a:extLst>
            </p:cNvPr>
            <p:cNvSpPr/>
            <p:nvPr/>
          </p:nvSpPr>
          <p:spPr>
            <a:xfrm rot="16200000">
              <a:off x="5305372" y="2914632"/>
              <a:ext cx="1121333"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CD </a:t>
              </a:r>
              <a:r>
                <a:rPr lang="en-US" sz="2400" dirty="0">
                  <a:solidFill>
                    <a:srgbClr val="7030A0"/>
                  </a:solidFill>
                </a:rPr>
                <a:t> =  0</a:t>
              </a:r>
              <a:endParaRPr lang="en-US" sz="2400" dirty="0"/>
            </a:p>
          </p:txBody>
        </p:sp>
        <p:sp>
          <p:nvSpPr>
            <p:cNvPr id="32" name="Rectangle 31">
              <a:extLst>
                <a:ext uri="{FF2B5EF4-FFF2-40B4-BE49-F238E27FC236}">
                  <a16:creationId xmlns:a16="http://schemas.microsoft.com/office/drawing/2014/main" id="{55473001-8791-4ED2-931C-8B8F1A04269A}"/>
                </a:ext>
              </a:extLst>
            </p:cNvPr>
            <p:cNvSpPr/>
            <p:nvPr/>
          </p:nvSpPr>
          <p:spPr>
            <a:xfrm rot="3236344">
              <a:off x="3853860" y="2966022"/>
              <a:ext cx="1868460" cy="461665"/>
            </a:xfrm>
            <a:prstGeom prst="rect">
              <a:avLst/>
            </a:prstGeom>
          </p:spPr>
          <p:txBody>
            <a:bodyPr wrap="none">
              <a:spAutoFit/>
            </a:bodyPr>
            <a:lstStyle/>
            <a:p>
              <a:r>
                <a:rPr lang="en-US" sz="2400" dirty="0">
                  <a:solidFill>
                    <a:srgbClr val="0070C0"/>
                  </a:solidFill>
                </a:rPr>
                <a:t>F</a:t>
              </a:r>
              <a:r>
                <a:rPr lang="en-US" sz="2400" baseline="-25000" dirty="0">
                  <a:solidFill>
                    <a:srgbClr val="0070C0"/>
                  </a:solidFill>
                </a:rPr>
                <a:t>CB</a:t>
              </a:r>
              <a:r>
                <a:rPr lang="en-US" sz="2400" dirty="0">
                  <a:solidFill>
                    <a:srgbClr val="0070C0"/>
                  </a:solidFill>
                </a:rPr>
                <a:t> =  1.41 </a:t>
              </a:r>
              <a:r>
                <a:rPr lang="en-US" sz="2400" dirty="0" err="1">
                  <a:solidFill>
                    <a:srgbClr val="0070C0"/>
                  </a:solidFill>
                </a:rPr>
                <a:t>lbs</a:t>
              </a:r>
              <a:endParaRPr lang="en-US" sz="2400" dirty="0">
                <a:solidFill>
                  <a:srgbClr val="0070C0"/>
                </a:solidFill>
              </a:endParaRPr>
            </a:p>
          </p:txBody>
        </p:sp>
        <p:sp>
          <p:nvSpPr>
            <p:cNvPr id="33" name="Rectangle 32">
              <a:extLst>
                <a:ext uri="{FF2B5EF4-FFF2-40B4-BE49-F238E27FC236}">
                  <a16:creationId xmlns:a16="http://schemas.microsoft.com/office/drawing/2014/main" id="{2ED99213-E3EE-46A9-8B75-61CDBF98F05A}"/>
                </a:ext>
              </a:extLst>
            </p:cNvPr>
            <p:cNvSpPr/>
            <p:nvPr/>
          </p:nvSpPr>
          <p:spPr>
            <a:xfrm>
              <a:off x="5629578" y="4204295"/>
              <a:ext cx="1089273" cy="461665"/>
            </a:xfrm>
            <a:prstGeom prst="rect">
              <a:avLst/>
            </a:prstGeom>
          </p:spPr>
          <p:txBody>
            <a:bodyPr wrap="none">
              <a:spAutoFit/>
            </a:bodyPr>
            <a:lstStyle/>
            <a:p>
              <a:r>
                <a:rPr lang="en-US" sz="2400" dirty="0">
                  <a:solidFill>
                    <a:srgbClr val="7030A0"/>
                  </a:solidFill>
                </a:rPr>
                <a:t>F</a:t>
              </a:r>
              <a:r>
                <a:rPr lang="en-US" sz="2400" baseline="-25000" dirty="0">
                  <a:solidFill>
                    <a:srgbClr val="7030A0"/>
                  </a:solidFill>
                </a:rPr>
                <a:t>CF </a:t>
              </a:r>
              <a:r>
                <a:rPr lang="en-US" sz="2400" dirty="0">
                  <a:solidFill>
                    <a:srgbClr val="7030A0"/>
                  </a:solidFill>
                </a:rPr>
                <a:t> =  0</a:t>
              </a:r>
              <a:endParaRPr lang="en-US" sz="2400" dirty="0"/>
            </a:p>
          </p:txBody>
        </p:sp>
        <p:sp>
          <p:nvSpPr>
            <p:cNvPr id="34" name="TextBox 33">
              <a:extLst>
                <a:ext uri="{FF2B5EF4-FFF2-40B4-BE49-F238E27FC236}">
                  <a16:creationId xmlns:a16="http://schemas.microsoft.com/office/drawing/2014/main" id="{B01D1C9D-259F-4F38-AA81-EF1BF0C66B91}"/>
                </a:ext>
              </a:extLst>
            </p:cNvPr>
            <p:cNvSpPr txBox="1"/>
            <p:nvPr/>
          </p:nvSpPr>
          <p:spPr>
            <a:xfrm rot="3260215">
              <a:off x="3955205" y="3167497"/>
              <a:ext cx="1095107" cy="369332"/>
            </a:xfrm>
            <a:prstGeom prst="rect">
              <a:avLst/>
            </a:prstGeom>
            <a:noFill/>
          </p:spPr>
          <p:txBody>
            <a:bodyPr wrap="square" rtlCol="0">
              <a:spAutoFit/>
            </a:bodyPr>
            <a:lstStyle/>
            <a:p>
              <a:r>
                <a:rPr lang="en-US" dirty="0"/>
                <a:t>Tension</a:t>
              </a:r>
            </a:p>
          </p:txBody>
        </p:sp>
      </p:grpSp>
      <p:sp>
        <p:nvSpPr>
          <p:cNvPr id="36" name="TextBox 35">
            <a:extLst>
              <a:ext uri="{FF2B5EF4-FFF2-40B4-BE49-F238E27FC236}">
                <a16:creationId xmlns:a16="http://schemas.microsoft.com/office/drawing/2014/main" id="{C9F313FB-0885-4116-B961-B72C54ECDAF3}"/>
              </a:ext>
            </a:extLst>
          </p:cNvPr>
          <p:cNvSpPr txBox="1"/>
          <p:nvPr/>
        </p:nvSpPr>
        <p:spPr>
          <a:xfrm>
            <a:off x="945398" y="4245281"/>
            <a:ext cx="10408402" cy="830997"/>
          </a:xfrm>
          <a:prstGeom prst="rect">
            <a:avLst/>
          </a:prstGeom>
          <a:noFill/>
        </p:spPr>
        <p:txBody>
          <a:bodyPr wrap="square" rtlCol="0">
            <a:spAutoFit/>
          </a:bodyPr>
          <a:lstStyle/>
          <a:p>
            <a:r>
              <a:rPr lang="en-US" sz="2400" dirty="0"/>
              <a:t>The analysis seems to indicate that </a:t>
            </a:r>
            <a:r>
              <a:rPr lang="en-US" sz="2400" b="1" dirty="0"/>
              <a:t>Member CD </a:t>
            </a:r>
            <a:r>
              <a:rPr lang="en-US" sz="2400" dirty="0"/>
              <a:t>and </a:t>
            </a:r>
            <a:r>
              <a:rPr lang="en-US" sz="2400" b="1" dirty="0"/>
              <a:t>Member EF </a:t>
            </a:r>
            <a:r>
              <a:rPr lang="en-US" sz="2400" dirty="0"/>
              <a:t>could be removed without reducing the strength of the truss.  This can be tested…</a:t>
            </a:r>
          </a:p>
        </p:txBody>
      </p:sp>
      <p:sp>
        <p:nvSpPr>
          <p:cNvPr id="37" name="TextBox 36">
            <a:extLst>
              <a:ext uri="{FF2B5EF4-FFF2-40B4-BE49-F238E27FC236}">
                <a16:creationId xmlns:a16="http://schemas.microsoft.com/office/drawing/2014/main" id="{4E6B00E2-C82B-4BB9-A9AD-1D4E7296EABF}"/>
              </a:ext>
            </a:extLst>
          </p:cNvPr>
          <p:cNvSpPr txBox="1"/>
          <p:nvPr/>
        </p:nvSpPr>
        <p:spPr>
          <a:xfrm>
            <a:off x="945397" y="5255636"/>
            <a:ext cx="10408402" cy="830997"/>
          </a:xfrm>
          <a:prstGeom prst="rect">
            <a:avLst/>
          </a:prstGeom>
          <a:noFill/>
        </p:spPr>
        <p:txBody>
          <a:bodyPr wrap="square" rtlCol="0">
            <a:spAutoFit/>
          </a:bodyPr>
          <a:lstStyle/>
          <a:p>
            <a:r>
              <a:rPr lang="en-US" sz="2400" dirty="0"/>
              <a:t>This is not the case for Member BD and member CF since they are critical to the rigidity of the truss – even though they carry no loads…</a:t>
            </a:r>
          </a:p>
        </p:txBody>
      </p:sp>
    </p:spTree>
    <p:extLst>
      <p:ext uri="{BB962C8B-B14F-4D97-AF65-F5344CB8AC3E}">
        <p14:creationId xmlns:p14="http://schemas.microsoft.com/office/powerpoint/2010/main" val="252902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84A2C08-0E2F-4D63-8EF6-B75FF12215C1}"/>
              </a:ext>
            </a:extLst>
          </p:cNvPr>
          <p:cNvSpPr>
            <a:spLocks noGrp="1"/>
          </p:cNvSpPr>
          <p:nvPr>
            <p:ph type="sldNum" sz="quarter" idx="12"/>
          </p:nvPr>
        </p:nvSpPr>
        <p:spPr/>
        <p:txBody>
          <a:bodyPr/>
          <a:lstStyle/>
          <a:p>
            <a:fld id="{DF95B5A6-D793-4AED-B3D4-E74EACBE5324}" type="slidenum">
              <a:rPr lang="en-US" smtClean="0"/>
              <a:t>28</a:t>
            </a:fld>
            <a:endParaRPr lang="en-US"/>
          </a:p>
        </p:txBody>
      </p:sp>
      <p:sp>
        <p:nvSpPr>
          <p:cNvPr id="3" name="TextBox 2">
            <a:extLst>
              <a:ext uri="{FF2B5EF4-FFF2-40B4-BE49-F238E27FC236}">
                <a16:creationId xmlns:a16="http://schemas.microsoft.com/office/drawing/2014/main" id="{46536E7B-263A-4609-9A5E-5BD314FD25D6}"/>
              </a:ext>
            </a:extLst>
          </p:cNvPr>
          <p:cNvSpPr txBox="1"/>
          <p:nvPr/>
        </p:nvSpPr>
        <p:spPr>
          <a:xfrm>
            <a:off x="1191650" y="2119308"/>
            <a:ext cx="9808699" cy="1569660"/>
          </a:xfrm>
          <a:prstGeom prst="rect">
            <a:avLst/>
          </a:prstGeom>
          <a:noFill/>
        </p:spPr>
        <p:txBody>
          <a:bodyPr wrap="square" rtlCol="0">
            <a:spAutoFit/>
          </a:bodyPr>
          <a:lstStyle/>
          <a:p>
            <a:pPr algn="ctr"/>
            <a:r>
              <a:rPr lang="en-US" sz="3200" dirty="0"/>
              <a:t>Bridge models can be built and tested to see if the vertical zero-force members have an effect on the strength of the structure. </a:t>
            </a:r>
          </a:p>
        </p:txBody>
      </p:sp>
    </p:spTree>
    <p:extLst>
      <p:ext uri="{BB962C8B-B14F-4D97-AF65-F5344CB8AC3E}">
        <p14:creationId xmlns:p14="http://schemas.microsoft.com/office/powerpoint/2010/main" val="285747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AADA5C-495A-40CC-B9E2-DFDBCF18115A}"/>
              </a:ext>
            </a:extLst>
          </p:cNvPr>
          <p:cNvSpPr>
            <a:spLocks noGrp="1"/>
          </p:cNvSpPr>
          <p:nvPr>
            <p:ph type="sldNum" sz="quarter" idx="12"/>
          </p:nvPr>
        </p:nvSpPr>
        <p:spPr/>
        <p:txBody>
          <a:bodyPr/>
          <a:lstStyle/>
          <a:p>
            <a:fld id="{DF95B5A6-D793-4AED-B3D4-E74EACBE5324}" type="slidenum">
              <a:rPr lang="en-US" smtClean="0"/>
              <a:t>29</a:t>
            </a:fld>
            <a:endParaRPr lang="en-US"/>
          </a:p>
        </p:txBody>
      </p:sp>
      <p:grpSp>
        <p:nvGrpSpPr>
          <p:cNvPr id="36" name="Group 35">
            <a:extLst>
              <a:ext uri="{FF2B5EF4-FFF2-40B4-BE49-F238E27FC236}">
                <a16:creationId xmlns:a16="http://schemas.microsoft.com/office/drawing/2014/main" id="{58B07336-E512-4CE2-8700-6136DB052726}"/>
              </a:ext>
            </a:extLst>
          </p:cNvPr>
          <p:cNvGrpSpPr/>
          <p:nvPr/>
        </p:nvGrpSpPr>
        <p:grpSpPr>
          <a:xfrm>
            <a:off x="1627113" y="2398510"/>
            <a:ext cx="5139400" cy="1296798"/>
            <a:chOff x="2926076" y="1319793"/>
            <a:chExt cx="6808762" cy="1901485"/>
          </a:xfrm>
        </p:grpSpPr>
        <p:cxnSp>
          <p:nvCxnSpPr>
            <p:cNvPr id="4" name="Straight Connector 3">
              <a:extLst>
                <a:ext uri="{FF2B5EF4-FFF2-40B4-BE49-F238E27FC236}">
                  <a16:creationId xmlns:a16="http://schemas.microsoft.com/office/drawing/2014/main" id="{CAAFD379-3954-4E68-A4AA-023853AECB01}"/>
                </a:ext>
              </a:extLst>
            </p:cNvPr>
            <p:cNvCxnSpPr>
              <a:cxnSpLocks/>
            </p:cNvCxnSpPr>
            <p:nvPr/>
          </p:nvCxnSpPr>
          <p:spPr>
            <a:xfrm flipV="1">
              <a:off x="5671030" y="1322139"/>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0473078E-5AE8-4C67-87D8-E674164CB1C6}"/>
                </a:ext>
              </a:extLst>
            </p:cNvPr>
            <p:cNvCxnSpPr>
              <a:cxnSpLocks/>
            </p:cNvCxnSpPr>
            <p:nvPr/>
          </p:nvCxnSpPr>
          <p:spPr>
            <a:xfrm flipV="1">
              <a:off x="2926076" y="3193141"/>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1D33025-3612-423B-9309-8B3B5B8E3FE4}"/>
                </a:ext>
              </a:extLst>
            </p:cNvPr>
            <p:cNvCxnSpPr>
              <a:cxnSpLocks/>
            </p:cNvCxnSpPr>
            <p:nvPr/>
          </p:nvCxnSpPr>
          <p:spPr>
            <a:xfrm>
              <a:off x="4372704" y="1333861"/>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BD616D1-A783-4AF6-BBAA-797069BF0445}"/>
                </a:ext>
              </a:extLst>
            </p:cNvPr>
            <p:cNvCxnSpPr>
              <a:cxnSpLocks/>
            </p:cNvCxnSpPr>
            <p:nvPr/>
          </p:nvCxnSpPr>
          <p:spPr>
            <a:xfrm flipV="1">
              <a:off x="2926076" y="1319793"/>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6AC7ECC-77C1-451C-9881-A1985578111F}"/>
                </a:ext>
              </a:extLst>
            </p:cNvPr>
            <p:cNvCxnSpPr>
              <a:cxnSpLocks/>
            </p:cNvCxnSpPr>
            <p:nvPr/>
          </p:nvCxnSpPr>
          <p:spPr>
            <a:xfrm flipV="1">
              <a:off x="6935366" y="1333862"/>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CA7644-DC80-4362-B2B9-2DE8B3AD3A3D}"/>
                </a:ext>
              </a:extLst>
            </p:cNvPr>
            <p:cNvCxnSpPr>
              <a:cxnSpLocks/>
            </p:cNvCxnSpPr>
            <p:nvPr/>
          </p:nvCxnSpPr>
          <p:spPr>
            <a:xfrm flipH="1" flipV="1">
              <a:off x="4386772" y="1347931"/>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C09A065-F98C-4DA6-A520-B6E653BABB92}"/>
                </a:ext>
              </a:extLst>
            </p:cNvPr>
            <p:cNvCxnSpPr>
              <a:cxnSpLocks/>
            </p:cNvCxnSpPr>
            <p:nvPr/>
          </p:nvCxnSpPr>
          <p:spPr>
            <a:xfrm flipH="1" flipV="1">
              <a:off x="8361462" y="1361999"/>
              <a:ext cx="1352844" cy="184521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22E587-EBE9-4DE6-9577-C2AE08B57D0C}"/>
                </a:ext>
              </a:extLst>
            </p:cNvPr>
            <p:cNvCxnSpPr>
              <a:cxnSpLocks/>
            </p:cNvCxnSpPr>
            <p:nvPr/>
          </p:nvCxnSpPr>
          <p:spPr>
            <a:xfrm flipV="1">
              <a:off x="6921297" y="1319793"/>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835757C3-6621-454A-A11E-F4604B71E03A}"/>
              </a:ext>
            </a:extLst>
          </p:cNvPr>
          <p:cNvGrpSpPr/>
          <p:nvPr/>
        </p:nvGrpSpPr>
        <p:grpSpPr>
          <a:xfrm>
            <a:off x="1627113" y="4353301"/>
            <a:ext cx="5139400" cy="1296798"/>
            <a:chOff x="2926076" y="1319793"/>
            <a:chExt cx="6808762" cy="1901485"/>
          </a:xfrm>
        </p:grpSpPr>
        <p:cxnSp>
          <p:nvCxnSpPr>
            <p:cNvPr id="39" name="Straight Connector 38">
              <a:extLst>
                <a:ext uri="{FF2B5EF4-FFF2-40B4-BE49-F238E27FC236}">
                  <a16:creationId xmlns:a16="http://schemas.microsoft.com/office/drawing/2014/main" id="{722ABE13-5CB7-4D6C-B1FB-7581CEA68CDC}"/>
                </a:ext>
              </a:extLst>
            </p:cNvPr>
            <p:cNvCxnSpPr>
              <a:cxnSpLocks/>
            </p:cNvCxnSpPr>
            <p:nvPr/>
          </p:nvCxnSpPr>
          <p:spPr>
            <a:xfrm flipV="1">
              <a:off x="2926076" y="3193141"/>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17315AD-33FA-4148-AA02-A08CF785F4AC}"/>
                </a:ext>
              </a:extLst>
            </p:cNvPr>
            <p:cNvCxnSpPr>
              <a:cxnSpLocks/>
            </p:cNvCxnSpPr>
            <p:nvPr/>
          </p:nvCxnSpPr>
          <p:spPr>
            <a:xfrm>
              <a:off x="4372704" y="1333861"/>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1F874AA-75F4-4540-8197-533AA69C1CDE}"/>
                </a:ext>
              </a:extLst>
            </p:cNvPr>
            <p:cNvCxnSpPr>
              <a:cxnSpLocks/>
            </p:cNvCxnSpPr>
            <p:nvPr/>
          </p:nvCxnSpPr>
          <p:spPr>
            <a:xfrm flipV="1">
              <a:off x="2926076" y="1319793"/>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ED252B3-6E62-475D-8462-92EB664BC5F8}"/>
                </a:ext>
              </a:extLst>
            </p:cNvPr>
            <p:cNvCxnSpPr>
              <a:cxnSpLocks/>
            </p:cNvCxnSpPr>
            <p:nvPr/>
          </p:nvCxnSpPr>
          <p:spPr>
            <a:xfrm flipV="1">
              <a:off x="6935366" y="1333862"/>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AF678B2-D6D2-4703-B5FF-7D54E545002C}"/>
                </a:ext>
              </a:extLst>
            </p:cNvPr>
            <p:cNvCxnSpPr>
              <a:cxnSpLocks/>
            </p:cNvCxnSpPr>
            <p:nvPr/>
          </p:nvCxnSpPr>
          <p:spPr>
            <a:xfrm flipH="1" flipV="1">
              <a:off x="4386772" y="1347931"/>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7C6D6BB-FA2C-453C-B246-D00BCC13C713}"/>
                </a:ext>
              </a:extLst>
            </p:cNvPr>
            <p:cNvCxnSpPr>
              <a:cxnSpLocks/>
            </p:cNvCxnSpPr>
            <p:nvPr/>
          </p:nvCxnSpPr>
          <p:spPr>
            <a:xfrm flipH="1" flipV="1">
              <a:off x="8381994" y="1361999"/>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0ADB1F27-8EF4-4C6F-8B3F-B1F8D179BA26}"/>
              </a:ext>
            </a:extLst>
          </p:cNvPr>
          <p:cNvCxnSpPr>
            <a:cxnSpLocks/>
          </p:cNvCxnSpPr>
          <p:nvPr/>
        </p:nvCxnSpPr>
        <p:spPr>
          <a:xfrm flipV="1">
            <a:off x="1627113" y="1437011"/>
            <a:ext cx="5139400" cy="959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67A75E22-4CED-4D16-BF12-083E62733525}"/>
              </a:ext>
            </a:extLst>
          </p:cNvPr>
          <p:cNvSpPr txBox="1"/>
          <p:nvPr/>
        </p:nvSpPr>
        <p:spPr>
          <a:xfrm>
            <a:off x="7891977" y="1215772"/>
            <a:ext cx="3080824" cy="461665"/>
          </a:xfrm>
          <a:prstGeom prst="rect">
            <a:avLst/>
          </a:prstGeom>
          <a:noFill/>
        </p:spPr>
        <p:txBody>
          <a:bodyPr wrap="square" rtlCol="0">
            <a:spAutoFit/>
          </a:bodyPr>
          <a:lstStyle/>
          <a:p>
            <a:r>
              <a:rPr lang="en-US" sz="2400" dirty="0"/>
              <a:t>Bridge A  (Plank)</a:t>
            </a:r>
          </a:p>
        </p:txBody>
      </p:sp>
      <p:sp>
        <p:nvSpPr>
          <p:cNvPr id="48" name="TextBox 47">
            <a:extLst>
              <a:ext uri="{FF2B5EF4-FFF2-40B4-BE49-F238E27FC236}">
                <a16:creationId xmlns:a16="http://schemas.microsoft.com/office/drawing/2014/main" id="{C7C4847F-3CF4-4F49-9D29-E9E8A4823D5B}"/>
              </a:ext>
            </a:extLst>
          </p:cNvPr>
          <p:cNvSpPr txBox="1"/>
          <p:nvPr/>
        </p:nvSpPr>
        <p:spPr>
          <a:xfrm>
            <a:off x="7891977" y="2693940"/>
            <a:ext cx="3080824" cy="461665"/>
          </a:xfrm>
          <a:prstGeom prst="rect">
            <a:avLst/>
          </a:prstGeom>
          <a:noFill/>
        </p:spPr>
        <p:txBody>
          <a:bodyPr wrap="square" rtlCol="0">
            <a:spAutoFit/>
          </a:bodyPr>
          <a:lstStyle/>
          <a:p>
            <a:r>
              <a:rPr lang="en-US" sz="2400" dirty="0"/>
              <a:t>Bridge B</a:t>
            </a:r>
          </a:p>
        </p:txBody>
      </p:sp>
      <p:sp>
        <p:nvSpPr>
          <p:cNvPr id="49" name="TextBox 48">
            <a:extLst>
              <a:ext uri="{FF2B5EF4-FFF2-40B4-BE49-F238E27FC236}">
                <a16:creationId xmlns:a16="http://schemas.microsoft.com/office/drawing/2014/main" id="{B6D7E973-7E3A-4D2C-B114-432DB9877E2F}"/>
              </a:ext>
            </a:extLst>
          </p:cNvPr>
          <p:cNvSpPr txBox="1"/>
          <p:nvPr/>
        </p:nvSpPr>
        <p:spPr>
          <a:xfrm>
            <a:off x="7891977" y="4647349"/>
            <a:ext cx="3080824" cy="461665"/>
          </a:xfrm>
          <a:prstGeom prst="rect">
            <a:avLst/>
          </a:prstGeom>
          <a:noFill/>
        </p:spPr>
        <p:txBody>
          <a:bodyPr wrap="square" rtlCol="0">
            <a:spAutoFit/>
          </a:bodyPr>
          <a:lstStyle/>
          <a:p>
            <a:r>
              <a:rPr lang="en-US" sz="2400" dirty="0"/>
              <a:t>Bridge C</a:t>
            </a:r>
          </a:p>
        </p:txBody>
      </p:sp>
      <p:sp>
        <p:nvSpPr>
          <p:cNvPr id="50" name="TextBox 49">
            <a:extLst>
              <a:ext uri="{FF2B5EF4-FFF2-40B4-BE49-F238E27FC236}">
                <a16:creationId xmlns:a16="http://schemas.microsoft.com/office/drawing/2014/main" id="{E04CA685-1A7F-452B-942D-ABA04F79CF4F}"/>
              </a:ext>
            </a:extLst>
          </p:cNvPr>
          <p:cNvSpPr txBox="1"/>
          <p:nvPr/>
        </p:nvSpPr>
        <p:spPr>
          <a:xfrm>
            <a:off x="2531279" y="195409"/>
            <a:ext cx="7133225" cy="584775"/>
          </a:xfrm>
          <a:prstGeom prst="rect">
            <a:avLst/>
          </a:prstGeom>
          <a:noFill/>
        </p:spPr>
        <p:txBody>
          <a:bodyPr wrap="square" rtlCol="0">
            <a:spAutoFit/>
          </a:bodyPr>
          <a:lstStyle/>
          <a:p>
            <a:pPr algn="ctr"/>
            <a:r>
              <a:rPr lang="en-US" sz="3200" dirty="0"/>
              <a:t>Experimental Test Bridges</a:t>
            </a:r>
          </a:p>
        </p:txBody>
      </p:sp>
    </p:spTree>
    <p:extLst>
      <p:ext uri="{BB962C8B-B14F-4D97-AF65-F5344CB8AC3E}">
        <p14:creationId xmlns:p14="http://schemas.microsoft.com/office/powerpoint/2010/main" val="302203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073F386C-B6A4-429B-98A2-891322267AC5}"/>
              </a:ext>
            </a:extLst>
          </p:cNvPr>
          <p:cNvCxnSpPr>
            <a:cxnSpLocks/>
          </p:cNvCxnSpPr>
          <p:nvPr/>
        </p:nvCxnSpPr>
        <p:spPr>
          <a:xfrm flipV="1">
            <a:off x="2855742" y="4346694"/>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227792AF-E341-441F-9718-261EF5565A81}"/>
              </a:ext>
            </a:extLst>
          </p:cNvPr>
          <p:cNvCxnSpPr>
            <a:cxnSpLocks/>
          </p:cNvCxnSpPr>
          <p:nvPr/>
        </p:nvCxnSpPr>
        <p:spPr>
          <a:xfrm>
            <a:off x="4302370" y="2487414"/>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607C2D5-A561-4DD6-B203-67074EB0876F}"/>
              </a:ext>
            </a:extLst>
          </p:cNvPr>
          <p:cNvCxnSpPr>
            <a:cxnSpLocks/>
          </p:cNvCxnSpPr>
          <p:nvPr/>
        </p:nvCxnSpPr>
        <p:spPr>
          <a:xfrm flipV="1">
            <a:off x="2855742" y="2473346"/>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4AF98C-DCBE-4133-B250-D3F60523B300}"/>
              </a:ext>
            </a:extLst>
          </p:cNvPr>
          <p:cNvCxnSpPr>
            <a:cxnSpLocks/>
          </p:cNvCxnSpPr>
          <p:nvPr/>
        </p:nvCxnSpPr>
        <p:spPr>
          <a:xfrm flipV="1">
            <a:off x="6865032" y="2487415"/>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782F1A4-F978-48A7-B8A4-15EB4157718E}"/>
              </a:ext>
            </a:extLst>
          </p:cNvPr>
          <p:cNvCxnSpPr>
            <a:cxnSpLocks/>
          </p:cNvCxnSpPr>
          <p:nvPr/>
        </p:nvCxnSpPr>
        <p:spPr>
          <a:xfrm flipH="1" flipV="1">
            <a:off x="4302370" y="2501484"/>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8396638-3040-4682-AA2F-95DEB8F54DFE}"/>
              </a:ext>
            </a:extLst>
          </p:cNvPr>
          <p:cNvCxnSpPr>
            <a:cxnSpLocks/>
          </p:cNvCxnSpPr>
          <p:nvPr/>
        </p:nvCxnSpPr>
        <p:spPr>
          <a:xfrm flipH="1" flipV="1">
            <a:off x="8311660" y="2515552"/>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C7E8618C-55B6-43EC-9CD7-349B767C7EBD}"/>
              </a:ext>
            </a:extLst>
          </p:cNvPr>
          <p:cNvSpPr/>
          <p:nvPr/>
        </p:nvSpPr>
        <p:spPr>
          <a:xfrm>
            <a:off x="2264903" y="4388899"/>
            <a:ext cx="886262" cy="8337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F267B2C9-A195-46D4-B89E-D750A0B6401E}"/>
              </a:ext>
            </a:extLst>
          </p:cNvPr>
          <p:cNvGrpSpPr/>
          <p:nvPr/>
        </p:nvGrpSpPr>
        <p:grpSpPr>
          <a:xfrm>
            <a:off x="5699202" y="4376062"/>
            <a:ext cx="1059542" cy="716220"/>
            <a:chOff x="5699202" y="3926119"/>
            <a:chExt cx="1059542" cy="716220"/>
          </a:xfrm>
        </p:grpSpPr>
        <p:cxnSp>
          <p:nvCxnSpPr>
            <p:cNvPr id="25" name="Straight Arrow Connector 24">
              <a:extLst>
                <a:ext uri="{FF2B5EF4-FFF2-40B4-BE49-F238E27FC236}">
                  <a16:creationId xmlns:a16="http://schemas.microsoft.com/office/drawing/2014/main" id="{949AF687-3452-48AE-83EC-51AAA5A89CAB}"/>
                </a:ext>
              </a:extLst>
            </p:cNvPr>
            <p:cNvCxnSpPr/>
            <p:nvPr/>
          </p:nvCxnSpPr>
          <p:spPr>
            <a:xfrm>
              <a:off x="5699202" y="3938956"/>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E1CA000-AAC1-445D-8397-66F47B913D87}"/>
                </a:ext>
              </a:extLst>
            </p:cNvPr>
            <p:cNvCxnSpPr/>
            <p:nvPr/>
          </p:nvCxnSpPr>
          <p:spPr>
            <a:xfrm>
              <a:off x="6054803" y="3938956"/>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8CFFEA1-13B8-48E7-AE98-65F07D64D0A4}"/>
                </a:ext>
              </a:extLst>
            </p:cNvPr>
            <p:cNvCxnSpPr/>
            <p:nvPr/>
          </p:nvCxnSpPr>
          <p:spPr>
            <a:xfrm>
              <a:off x="6417661" y="3926119"/>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199FBC6-84B3-46CE-A20D-833FF1516D02}"/>
                </a:ext>
              </a:extLst>
            </p:cNvPr>
            <p:cNvCxnSpPr/>
            <p:nvPr/>
          </p:nvCxnSpPr>
          <p:spPr>
            <a:xfrm>
              <a:off x="6758744" y="3938956"/>
              <a:ext cx="0" cy="703383"/>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0" name="TextBox 29">
            <a:extLst>
              <a:ext uri="{FF2B5EF4-FFF2-40B4-BE49-F238E27FC236}">
                <a16:creationId xmlns:a16="http://schemas.microsoft.com/office/drawing/2014/main" id="{16DF2D52-00C6-456D-A760-20B300CD2273}"/>
              </a:ext>
            </a:extLst>
          </p:cNvPr>
          <p:cNvSpPr txBox="1"/>
          <p:nvPr/>
        </p:nvSpPr>
        <p:spPr>
          <a:xfrm>
            <a:off x="5576667" y="5092282"/>
            <a:ext cx="1460695" cy="523220"/>
          </a:xfrm>
          <a:prstGeom prst="rect">
            <a:avLst/>
          </a:prstGeom>
          <a:noFill/>
        </p:spPr>
        <p:txBody>
          <a:bodyPr wrap="square" rtlCol="0">
            <a:spAutoFit/>
          </a:bodyPr>
          <a:lstStyle/>
          <a:p>
            <a:r>
              <a:rPr lang="en-US" sz="2800" dirty="0"/>
              <a:t>2.0  </a:t>
            </a:r>
            <a:r>
              <a:rPr lang="en-US" sz="2800" dirty="0" err="1"/>
              <a:t>Lbs</a:t>
            </a:r>
            <a:endParaRPr lang="en-US" sz="2800" dirty="0"/>
          </a:p>
        </p:txBody>
      </p:sp>
      <p:sp>
        <p:nvSpPr>
          <p:cNvPr id="31" name="TextBox 30">
            <a:extLst>
              <a:ext uri="{FF2B5EF4-FFF2-40B4-BE49-F238E27FC236}">
                <a16:creationId xmlns:a16="http://schemas.microsoft.com/office/drawing/2014/main" id="{ECC1431A-292D-4C10-8790-E0AAADA3D1F1}"/>
              </a:ext>
            </a:extLst>
          </p:cNvPr>
          <p:cNvSpPr txBox="1"/>
          <p:nvPr/>
        </p:nvSpPr>
        <p:spPr>
          <a:xfrm>
            <a:off x="3390315" y="152066"/>
            <a:ext cx="5655211" cy="584775"/>
          </a:xfrm>
          <a:prstGeom prst="rect">
            <a:avLst/>
          </a:prstGeom>
          <a:noFill/>
        </p:spPr>
        <p:txBody>
          <a:bodyPr wrap="square" rtlCol="0">
            <a:spAutoFit/>
          </a:bodyPr>
          <a:lstStyle/>
          <a:p>
            <a:pPr algn="ctr"/>
            <a:r>
              <a:rPr lang="en-US" sz="3200" dirty="0"/>
              <a:t>Bridge Analysis and Load Test</a:t>
            </a:r>
          </a:p>
        </p:txBody>
      </p:sp>
      <p:sp>
        <p:nvSpPr>
          <p:cNvPr id="32" name="Rectangle: Rounded Corners 31">
            <a:extLst>
              <a:ext uri="{FF2B5EF4-FFF2-40B4-BE49-F238E27FC236}">
                <a16:creationId xmlns:a16="http://schemas.microsoft.com/office/drawing/2014/main" id="{03C4F80F-D3B3-48F8-80FE-E48AE101E5EF}"/>
              </a:ext>
            </a:extLst>
          </p:cNvPr>
          <p:cNvSpPr/>
          <p:nvPr/>
        </p:nvSpPr>
        <p:spPr>
          <a:xfrm>
            <a:off x="9394883" y="4386551"/>
            <a:ext cx="886262" cy="8337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E4F423E-D4D1-446F-B09D-6E7DED6D1C6C}"/>
              </a:ext>
            </a:extLst>
          </p:cNvPr>
          <p:cNvSpPr txBox="1"/>
          <p:nvPr/>
        </p:nvSpPr>
        <p:spPr>
          <a:xfrm>
            <a:off x="736152" y="913694"/>
            <a:ext cx="10363251" cy="1200329"/>
          </a:xfrm>
          <a:prstGeom prst="rect">
            <a:avLst/>
          </a:prstGeom>
          <a:noFill/>
        </p:spPr>
        <p:txBody>
          <a:bodyPr wrap="square" rtlCol="0">
            <a:spAutoFit/>
          </a:bodyPr>
          <a:lstStyle/>
          <a:p>
            <a:r>
              <a:rPr lang="en-US" sz="2400" dirty="0"/>
              <a:t>A simple dual-truss bridge will be built out of square balsa wood sticks and will be loaded to failure.  A sample “Method of Joints” analysis will be completed  for the loading case below:  </a:t>
            </a:r>
          </a:p>
        </p:txBody>
      </p:sp>
      <p:grpSp>
        <p:nvGrpSpPr>
          <p:cNvPr id="37" name="Group 36">
            <a:extLst>
              <a:ext uri="{FF2B5EF4-FFF2-40B4-BE49-F238E27FC236}">
                <a16:creationId xmlns:a16="http://schemas.microsoft.com/office/drawing/2014/main" id="{C0377951-919D-4B9B-8A4A-D1731EEB3FA7}"/>
              </a:ext>
            </a:extLst>
          </p:cNvPr>
          <p:cNvGrpSpPr/>
          <p:nvPr/>
        </p:nvGrpSpPr>
        <p:grpSpPr>
          <a:xfrm>
            <a:off x="3232160" y="5722202"/>
            <a:ext cx="6004568" cy="461665"/>
            <a:chOff x="3261188" y="5823802"/>
            <a:chExt cx="6004568" cy="461665"/>
          </a:xfrm>
        </p:grpSpPr>
        <p:cxnSp>
          <p:nvCxnSpPr>
            <p:cNvPr id="34" name="Straight Arrow Connector 33">
              <a:extLst>
                <a:ext uri="{FF2B5EF4-FFF2-40B4-BE49-F238E27FC236}">
                  <a16:creationId xmlns:a16="http://schemas.microsoft.com/office/drawing/2014/main" id="{162865E6-BCF5-4F40-98E7-06D5331967F7}"/>
                </a:ext>
              </a:extLst>
            </p:cNvPr>
            <p:cNvCxnSpPr/>
            <p:nvPr/>
          </p:nvCxnSpPr>
          <p:spPr>
            <a:xfrm>
              <a:off x="3261188" y="6048884"/>
              <a:ext cx="6004568" cy="0"/>
            </a:xfrm>
            <a:prstGeom prst="straightConnector1">
              <a:avLst/>
            </a:prstGeom>
            <a:ln w="762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ECF2C92-EF5B-4254-93E5-EE1C41B3214E}"/>
                </a:ext>
              </a:extLst>
            </p:cNvPr>
            <p:cNvSpPr txBox="1"/>
            <p:nvPr/>
          </p:nvSpPr>
          <p:spPr>
            <a:xfrm>
              <a:off x="5500185" y="5823802"/>
              <a:ext cx="1593391" cy="461665"/>
            </a:xfrm>
            <a:prstGeom prst="rect">
              <a:avLst/>
            </a:prstGeom>
            <a:solidFill>
              <a:schemeClr val="bg1"/>
            </a:solidFill>
          </p:spPr>
          <p:txBody>
            <a:bodyPr wrap="square" rtlCol="0">
              <a:spAutoFit/>
            </a:bodyPr>
            <a:lstStyle/>
            <a:p>
              <a:pPr algn="ctr"/>
              <a:r>
                <a:rPr lang="en-US" sz="2400" dirty="0"/>
                <a:t>11 inches</a:t>
              </a:r>
            </a:p>
          </p:txBody>
        </p:sp>
      </p:grpSp>
      <p:cxnSp>
        <p:nvCxnSpPr>
          <p:cNvPr id="39" name="Straight Connector 38">
            <a:extLst>
              <a:ext uri="{FF2B5EF4-FFF2-40B4-BE49-F238E27FC236}">
                <a16:creationId xmlns:a16="http://schemas.microsoft.com/office/drawing/2014/main" id="{D81F8C1C-32A1-4A1D-8FCA-910D57A46FD7}"/>
              </a:ext>
            </a:extLst>
          </p:cNvPr>
          <p:cNvCxnSpPr>
            <a:cxnSpLocks/>
          </p:cNvCxnSpPr>
          <p:nvPr/>
        </p:nvCxnSpPr>
        <p:spPr>
          <a:xfrm flipV="1">
            <a:off x="5600696" y="2475695"/>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712866B-5DC4-4644-9AC6-F660AE0454FD}"/>
              </a:ext>
            </a:extLst>
          </p:cNvPr>
          <p:cNvCxnSpPr>
            <a:cxnSpLocks/>
          </p:cNvCxnSpPr>
          <p:nvPr/>
        </p:nvCxnSpPr>
        <p:spPr>
          <a:xfrm flipV="1">
            <a:off x="6850963" y="2473349"/>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DB8246EA-AE08-4544-BB45-82452217A2E4}"/>
              </a:ext>
            </a:extLst>
          </p:cNvPr>
          <p:cNvSpPr txBox="1"/>
          <p:nvPr/>
        </p:nvSpPr>
        <p:spPr>
          <a:xfrm>
            <a:off x="3108969" y="3910822"/>
            <a:ext cx="662941" cy="461665"/>
          </a:xfrm>
          <a:prstGeom prst="rect">
            <a:avLst/>
          </a:prstGeom>
          <a:noFill/>
        </p:spPr>
        <p:txBody>
          <a:bodyPr wrap="square" rtlCol="0">
            <a:spAutoFit/>
          </a:bodyPr>
          <a:lstStyle/>
          <a:p>
            <a:r>
              <a:rPr lang="en-US" sz="2400" dirty="0"/>
              <a:t>45</a:t>
            </a:r>
            <a:r>
              <a:rPr lang="en-US" sz="2400" dirty="0">
                <a:latin typeface="Calibri" panose="020F0502020204030204" pitchFamily="34" charset="0"/>
                <a:cs typeface="Calibri" panose="020F0502020204030204" pitchFamily="34" charset="0"/>
              </a:rPr>
              <a:t>⁰</a:t>
            </a:r>
            <a:endParaRPr lang="en-US" sz="2400" dirty="0"/>
          </a:p>
        </p:txBody>
      </p:sp>
      <p:sp>
        <p:nvSpPr>
          <p:cNvPr id="42" name="TextBox 41">
            <a:extLst>
              <a:ext uri="{FF2B5EF4-FFF2-40B4-BE49-F238E27FC236}">
                <a16:creationId xmlns:a16="http://schemas.microsoft.com/office/drawing/2014/main" id="{F763F871-4013-4BE0-B7EC-6254477A3BE3}"/>
              </a:ext>
            </a:extLst>
          </p:cNvPr>
          <p:cNvSpPr txBox="1"/>
          <p:nvPr/>
        </p:nvSpPr>
        <p:spPr>
          <a:xfrm>
            <a:off x="4781907" y="3924886"/>
            <a:ext cx="662941" cy="461665"/>
          </a:xfrm>
          <a:prstGeom prst="rect">
            <a:avLst/>
          </a:prstGeom>
          <a:noFill/>
        </p:spPr>
        <p:txBody>
          <a:bodyPr wrap="square" rtlCol="0">
            <a:spAutoFit/>
          </a:bodyPr>
          <a:lstStyle/>
          <a:p>
            <a:r>
              <a:rPr lang="en-US" sz="2400" dirty="0"/>
              <a:t>45</a:t>
            </a:r>
            <a:r>
              <a:rPr lang="en-US" sz="2400" dirty="0">
                <a:latin typeface="Calibri" panose="020F0502020204030204" pitchFamily="34" charset="0"/>
                <a:cs typeface="Calibri" panose="020F0502020204030204" pitchFamily="34" charset="0"/>
              </a:rPr>
              <a:t>⁰</a:t>
            </a:r>
            <a:endParaRPr lang="en-US" sz="2400" dirty="0"/>
          </a:p>
        </p:txBody>
      </p:sp>
      <p:sp>
        <p:nvSpPr>
          <p:cNvPr id="43" name="TextBox 42">
            <a:extLst>
              <a:ext uri="{FF2B5EF4-FFF2-40B4-BE49-F238E27FC236}">
                <a16:creationId xmlns:a16="http://schemas.microsoft.com/office/drawing/2014/main" id="{FB67DE35-D8F6-40FD-B943-6543A89D9BAF}"/>
              </a:ext>
            </a:extLst>
          </p:cNvPr>
          <p:cNvSpPr txBox="1"/>
          <p:nvPr/>
        </p:nvSpPr>
        <p:spPr>
          <a:xfrm>
            <a:off x="7201349" y="3924885"/>
            <a:ext cx="662941" cy="461665"/>
          </a:xfrm>
          <a:prstGeom prst="rect">
            <a:avLst/>
          </a:prstGeom>
          <a:noFill/>
        </p:spPr>
        <p:txBody>
          <a:bodyPr wrap="square" rtlCol="0">
            <a:spAutoFit/>
          </a:bodyPr>
          <a:lstStyle/>
          <a:p>
            <a:r>
              <a:rPr lang="en-US" sz="2400" dirty="0"/>
              <a:t>45</a:t>
            </a:r>
            <a:r>
              <a:rPr lang="en-US" sz="2400" dirty="0">
                <a:latin typeface="Calibri" panose="020F0502020204030204" pitchFamily="34" charset="0"/>
                <a:cs typeface="Calibri" panose="020F0502020204030204" pitchFamily="34" charset="0"/>
              </a:rPr>
              <a:t>⁰</a:t>
            </a:r>
            <a:endParaRPr lang="en-US" sz="2400" dirty="0"/>
          </a:p>
        </p:txBody>
      </p:sp>
      <p:sp>
        <p:nvSpPr>
          <p:cNvPr id="44" name="TextBox 43">
            <a:extLst>
              <a:ext uri="{FF2B5EF4-FFF2-40B4-BE49-F238E27FC236}">
                <a16:creationId xmlns:a16="http://schemas.microsoft.com/office/drawing/2014/main" id="{BE983989-E42A-44E2-92DA-B1B66642EBAD}"/>
              </a:ext>
            </a:extLst>
          </p:cNvPr>
          <p:cNvSpPr txBox="1"/>
          <p:nvPr/>
        </p:nvSpPr>
        <p:spPr>
          <a:xfrm>
            <a:off x="8866378" y="3924885"/>
            <a:ext cx="662941" cy="461665"/>
          </a:xfrm>
          <a:prstGeom prst="rect">
            <a:avLst/>
          </a:prstGeom>
          <a:noFill/>
        </p:spPr>
        <p:txBody>
          <a:bodyPr wrap="square" rtlCol="0">
            <a:spAutoFit/>
          </a:bodyPr>
          <a:lstStyle/>
          <a:p>
            <a:r>
              <a:rPr lang="en-US" sz="2400" dirty="0"/>
              <a:t>45</a:t>
            </a:r>
            <a:r>
              <a:rPr lang="en-US" sz="2400" dirty="0">
                <a:latin typeface="Calibri" panose="020F0502020204030204" pitchFamily="34" charset="0"/>
                <a:cs typeface="Calibri" panose="020F0502020204030204" pitchFamily="34" charset="0"/>
              </a:rPr>
              <a:t>⁰</a:t>
            </a:r>
            <a:endParaRPr lang="en-US" sz="2400" dirty="0"/>
          </a:p>
        </p:txBody>
      </p:sp>
      <p:sp>
        <p:nvSpPr>
          <p:cNvPr id="45" name="TextBox 44">
            <a:extLst>
              <a:ext uri="{FF2B5EF4-FFF2-40B4-BE49-F238E27FC236}">
                <a16:creationId xmlns:a16="http://schemas.microsoft.com/office/drawing/2014/main" id="{4EA3E7D5-DE6F-4FAA-AA42-8BEC5FC29267}"/>
              </a:ext>
            </a:extLst>
          </p:cNvPr>
          <p:cNvSpPr txBox="1"/>
          <p:nvPr/>
        </p:nvSpPr>
        <p:spPr>
          <a:xfrm>
            <a:off x="3980337" y="2756589"/>
            <a:ext cx="662941"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90⁰</a:t>
            </a:r>
            <a:endParaRPr lang="en-US" sz="2400" dirty="0"/>
          </a:p>
        </p:txBody>
      </p:sp>
      <p:sp>
        <p:nvSpPr>
          <p:cNvPr id="46" name="TextBox 45">
            <a:extLst>
              <a:ext uri="{FF2B5EF4-FFF2-40B4-BE49-F238E27FC236}">
                <a16:creationId xmlns:a16="http://schemas.microsoft.com/office/drawing/2014/main" id="{B7FAE8BA-AB11-45E9-9255-16441D877D57}"/>
              </a:ext>
            </a:extLst>
          </p:cNvPr>
          <p:cNvSpPr txBox="1"/>
          <p:nvPr/>
        </p:nvSpPr>
        <p:spPr>
          <a:xfrm>
            <a:off x="8000704" y="2740634"/>
            <a:ext cx="662941"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90⁰</a:t>
            </a:r>
            <a:endParaRPr lang="en-US" sz="2400" dirty="0"/>
          </a:p>
        </p:txBody>
      </p:sp>
      <p:sp>
        <p:nvSpPr>
          <p:cNvPr id="47" name="Slide Number Placeholder 46">
            <a:extLst>
              <a:ext uri="{FF2B5EF4-FFF2-40B4-BE49-F238E27FC236}">
                <a16:creationId xmlns:a16="http://schemas.microsoft.com/office/drawing/2014/main" id="{865DC3C1-6CAB-4A9C-B719-CEF3566ECE60}"/>
              </a:ext>
            </a:extLst>
          </p:cNvPr>
          <p:cNvSpPr>
            <a:spLocks noGrp="1"/>
          </p:cNvSpPr>
          <p:nvPr>
            <p:ph type="sldNum" sz="quarter" idx="12"/>
          </p:nvPr>
        </p:nvSpPr>
        <p:spPr/>
        <p:txBody>
          <a:bodyPr/>
          <a:lstStyle/>
          <a:p>
            <a:fld id="{DF95B5A6-D793-4AED-B3D4-E74EACBE5324}" type="slidenum">
              <a:rPr lang="en-US" smtClean="0"/>
              <a:t>3</a:t>
            </a:fld>
            <a:endParaRPr lang="en-US"/>
          </a:p>
        </p:txBody>
      </p:sp>
    </p:spTree>
    <p:extLst>
      <p:ext uri="{BB962C8B-B14F-4D97-AF65-F5344CB8AC3E}">
        <p14:creationId xmlns:p14="http://schemas.microsoft.com/office/powerpoint/2010/main" val="3388198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E8378C-B870-4C4A-92B3-8A456F6FBF86}"/>
              </a:ext>
            </a:extLst>
          </p:cNvPr>
          <p:cNvSpPr>
            <a:spLocks noGrp="1"/>
          </p:cNvSpPr>
          <p:nvPr>
            <p:ph type="sldNum" sz="quarter" idx="12"/>
          </p:nvPr>
        </p:nvSpPr>
        <p:spPr/>
        <p:txBody>
          <a:bodyPr/>
          <a:lstStyle/>
          <a:p>
            <a:fld id="{DF95B5A6-D793-4AED-B3D4-E74EACBE5324}" type="slidenum">
              <a:rPr lang="en-US" smtClean="0"/>
              <a:t>30</a:t>
            </a:fld>
            <a:endParaRPr lang="en-US"/>
          </a:p>
        </p:txBody>
      </p:sp>
      <p:sp>
        <p:nvSpPr>
          <p:cNvPr id="3" name="TextBox 2">
            <a:extLst>
              <a:ext uri="{FF2B5EF4-FFF2-40B4-BE49-F238E27FC236}">
                <a16:creationId xmlns:a16="http://schemas.microsoft.com/office/drawing/2014/main" id="{FE26FB00-CBC3-47F3-A62C-8A6B48E2E9DB}"/>
              </a:ext>
            </a:extLst>
          </p:cNvPr>
          <p:cNvSpPr txBox="1"/>
          <p:nvPr/>
        </p:nvSpPr>
        <p:spPr>
          <a:xfrm>
            <a:off x="2531279" y="195409"/>
            <a:ext cx="7133225" cy="584775"/>
          </a:xfrm>
          <a:prstGeom prst="rect">
            <a:avLst/>
          </a:prstGeom>
          <a:noFill/>
        </p:spPr>
        <p:txBody>
          <a:bodyPr wrap="square" rtlCol="0">
            <a:spAutoFit/>
          </a:bodyPr>
          <a:lstStyle/>
          <a:p>
            <a:pPr algn="ctr"/>
            <a:r>
              <a:rPr lang="en-US" sz="3200" dirty="0"/>
              <a:t>Materials</a:t>
            </a:r>
          </a:p>
        </p:txBody>
      </p:sp>
      <p:sp>
        <p:nvSpPr>
          <p:cNvPr id="4" name="TextBox 3">
            <a:extLst>
              <a:ext uri="{FF2B5EF4-FFF2-40B4-BE49-F238E27FC236}">
                <a16:creationId xmlns:a16="http://schemas.microsoft.com/office/drawing/2014/main" id="{14333B50-8B7E-4A50-9640-5BDA11EEA58C}"/>
              </a:ext>
            </a:extLst>
          </p:cNvPr>
          <p:cNvSpPr txBox="1"/>
          <p:nvPr/>
        </p:nvSpPr>
        <p:spPr>
          <a:xfrm>
            <a:off x="1814732" y="1028343"/>
            <a:ext cx="9158068" cy="5170646"/>
          </a:xfrm>
          <a:prstGeom prst="rect">
            <a:avLst/>
          </a:prstGeom>
          <a:noFill/>
        </p:spPr>
        <p:txBody>
          <a:bodyPr wrap="square" rtlCol="0">
            <a:spAutoFit/>
          </a:bodyPr>
          <a:lstStyle/>
          <a:p>
            <a:pPr marL="285750" indent="-285750">
              <a:buFont typeface="Arial" panose="020B0604020202020204" pitchFamily="34" charset="0"/>
              <a:buChar char="•"/>
            </a:pPr>
            <a:r>
              <a:rPr lang="en-US" sz="2400" dirty="0"/>
              <a:t>1/8” square balsa wood sticks  (36” long)</a:t>
            </a:r>
          </a:p>
          <a:p>
            <a:pPr marL="285750" indent="-285750">
              <a:buFont typeface="Arial" panose="020B0604020202020204" pitchFamily="34" charset="0"/>
              <a:buChar char="•"/>
            </a:pPr>
            <a:r>
              <a:rPr lang="en-US" sz="2400" dirty="0"/>
              <a:t>White Glue</a:t>
            </a:r>
          </a:p>
          <a:p>
            <a:pPr marL="285750" indent="-285750">
              <a:buFont typeface="Arial" panose="020B0604020202020204" pitchFamily="34" charset="0"/>
              <a:buChar char="•"/>
            </a:pPr>
            <a:r>
              <a:rPr lang="en-US" sz="2400" dirty="0"/>
              <a:t>Hobby Knife (sharp)</a:t>
            </a:r>
          </a:p>
          <a:p>
            <a:pPr marL="285750" indent="-285750">
              <a:buFont typeface="Arial" panose="020B0604020202020204" pitchFamily="34" charset="0"/>
              <a:buChar char="•"/>
            </a:pPr>
            <a:r>
              <a:rPr lang="en-US" sz="2400" dirty="0"/>
              <a:t>Paper (for making templates)</a:t>
            </a:r>
          </a:p>
          <a:p>
            <a:pPr marL="285750" indent="-285750">
              <a:buFont typeface="Arial" panose="020B0604020202020204" pitchFamily="34" charset="0"/>
              <a:buChar char="•"/>
            </a:pPr>
            <a:r>
              <a:rPr lang="en-US" sz="2400" dirty="0"/>
              <a:t>Vertical supports (2x4 segments to ensure trusses are parallel when joined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Load Test Rig (see side) – buckets, small tables, boxes could be used</a:t>
            </a:r>
          </a:p>
          <a:p>
            <a:pPr marL="285750" indent="-285750">
              <a:buFont typeface="Arial" panose="020B0604020202020204" pitchFamily="34" charset="0"/>
              <a:buChar char="•"/>
            </a:pPr>
            <a:r>
              <a:rPr lang="en-US" sz="2400" dirty="0"/>
              <a:t>Load Beam (2x2 segment or similar)</a:t>
            </a:r>
          </a:p>
          <a:p>
            <a:pPr marL="285750" indent="-285750">
              <a:buFont typeface="Arial" panose="020B0604020202020204" pitchFamily="34" charset="0"/>
              <a:buChar char="•"/>
            </a:pPr>
            <a:r>
              <a:rPr lang="en-US" sz="2400" dirty="0"/>
              <a:t>Load container</a:t>
            </a:r>
          </a:p>
          <a:p>
            <a:pPr marL="285750" indent="-285750">
              <a:buFont typeface="Arial" panose="020B0604020202020204" pitchFamily="34" charset="0"/>
              <a:buChar char="•"/>
            </a:pPr>
            <a:r>
              <a:rPr lang="en-US" sz="2400" dirty="0"/>
              <a:t>String</a:t>
            </a:r>
          </a:p>
          <a:p>
            <a:pPr marL="285750" indent="-285750">
              <a:buFont typeface="Arial" panose="020B0604020202020204" pitchFamily="34" charset="0"/>
              <a:buChar char="•"/>
            </a:pPr>
            <a:r>
              <a:rPr lang="en-US" sz="2400" dirty="0"/>
              <a:t>Load (sand, rocks, other…)</a:t>
            </a:r>
          </a:p>
          <a:p>
            <a:pPr marL="285750" indent="-285750">
              <a:buFont typeface="Arial" panose="020B0604020202020204" pitchFamily="34" charset="0"/>
              <a:buChar char="•"/>
            </a:pPr>
            <a:r>
              <a:rPr lang="en-US" sz="2400" dirty="0"/>
              <a:t>Scale (to measure the weigh of the load when bridge fails)</a:t>
            </a:r>
          </a:p>
          <a:p>
            <a:endParaRPr lang="en-US" dirty="0"/>
          </a:p>
        </p:txBody>
      </p:sp>
    </p:spTree>
    <p:extLst>
      <p:ext uri="{BB962C8B-B14F-4D97-AF65-F5344CB8AC3E}">
        <p14:creationId xmlns:p14="http://schemas.microsoft.com/office/powerpoint/2010/main" val="23038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9EE0F3-660A-43A0-BACB-39C122E290DD}"/>
              </a:ext>
            </a:extLst>
          </p:cNvPr>
          <p:cNvSpPr>
            <a:spLocks noGrp="1"/>
          </p:cNvSpPr>
          <p:nvPr>
            <p:ph type="sldNum" sz="quarter" idx="12"/>
          </p:nvPr>
        </p:nvSpPr>
        <p:spPr/>
        <p:txBody>
          <a:bodyPr/>
          <a:lstStyle/>
          <a:p>
            <a:fld id="{DF95B5A6-D793-4AED-B3D4-E74EACBE5324}" type="slidenum">
              <a:rPr lang="en-US" smtClean="0"/>
              <a:t>31</a:t>
            </a:fld>
            <a:endParaRPr lang="en-US"/>
          </a:p>
        </p:txBody>
      </p:sp>
      <p:pic>
        <p:nvPicPr>
          <p:cNvPr id="4" name="Picture 3">
            <a:extLst>
              <a:ext uri="{FF2B5EF4-FFF2-40B4-BE49-F238E27FC236}">
                <a16:creationId xmlns:a16="http://schemas.microsoft.com/office/drawing/2014/main" id="{B0222075-AF3F-4245-9354-03FBD62540C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5590" y="1574702"/>
            <a:ext cx="4944793" cy="3708595"/>
          </a:xfrm>
          <a:prstGeom prst="rect">
            <a:avLst/>
          </a:prstGeom>
        </p:spPr>
      </p:pic>
      <p:sp>
        <p:nvSpPr>
          <p:cNvPr id="5" name="TextBox 4">
            <a:extLst>
              <a:ext uri="{FF2B5EF4-FFF2-40B4-BE49-F238E27FC236}">
                <a16:creationId xmlns:a16="http://schemas.microsoft.com/office/drawing/2014/main" id="{8377B077-F748-4299-B2C8-329670CA12C8}"/>
              </a:ext>
            </a:extLst>
          </p:cNvPr>
          <p:cNvSpPr txBox="1"/>
          <p:nvPr/>
        </p:nvSpPr>
        <p:spPr>
          <a:xfrm>
            <a:off x="6403144" y="1814731"/>
            <a:ext cx="4614203" cy="2308324"/>
          </a:xfrm>
          <a:prstGeom prst="rect">
            <a:avLst/>
          </a:prstGeom>
          <a:noFill/>
        </p:spPr>
        <p:txBody>
          <a:bodyPr wrap="square" rtlCol="0">
            <a:spAutoFit/>
          </a:bodyPr>
          <a:lstStyle/>
          <a:p>
            <a:r>
              <a:rPr lang="en-US" sz="2400" dirty="0"/>
              <a:t>Paper templates were made to help ensure the trusses were constructed (nearly) identical.</a:t>
            </a:r>
          </a:p>
          <a:p>
            <a:endParaRPr lang="en-US" sz="2400" dirty="0"/>
          </a:p>
          <a:p>
            <a:r>
              <a:rPr lang="en-US" sz="2400" dirty="0"/>
              <a:t>The outer members were assembled first and allowed to dry.</a:t>
            </a:r>
          </a:p>
        </p:txBody>
      </p:sp>
      <p:sp>
        <p:nvSpPr>
          <p:cNvPr id="6" name="TextBox 5">
            <a:extLst>
              <a:ext uri="{FF2B5EF4-FFF2-40B4-BE49-F238E27FC236}">
                <a16:creationId xmlns:a16="http://schemas.microsoft.com/office/drawing/2014/main" id="{E64E0FE8-FE41-4FC9-B0EE-CDEBEE6E267F}"/>
              </a:ext>
            </a:extLst>
          </p:cNvPr>
          <p:cNvSpPr txBox="1"/>
          <p:nvPr/>
        </p:nvSpPr>
        <p:spPr>
          <a:xfrm>
            <a:off x="2531279" y="195409"/>
            <a:ext cx="7133225" cy="584775"/>
          </a:xfrm>
          <a:prstGeom prst="rect">
            <a:avLst/>
          </a:prstGeom>
          <a:noFill/>
        </p:spPr>
        <p:txBody>
          <a:bodyPr wrap="square" rtlCol="0">
            <a:spAutoFit/>
          </a:bodyPr>
          <a:lstStyle/>
          <a:p>
            <a:pPr algn="ctr"/>
            <a:r>
              <a:rPr lang="en-US" sz="3200" dirty="0"/>
              <a:t>Bridge Construction</a:t>
            </a:r>
          </a:p>
        </p:txBody>
      </p:sp>
    </p:spTree>
    <p:extLst>
      <p:ext uri="{BB962C8B-B14F-4D97-AF65-F5344CB8AC3E}">
        <p14:creationId xmlns:p14="http://schemas.microsoft.com/office/powerpoint/2010/main" val="342375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A69009-231A-4A71-A36C-B7574841122F}"/>
              </a:ext>
            </a:extLst>
          </p:cNvPr>
          <p:cNvSpPr>
            <a:spLocks noGrp="1"/>
          </p:cNvSpPr>
          <p:nvPr>
            <p:ph type="sldNum" sz="quarter" idx="12"/>
          </p:nvPr>
        </p:nvSpPr>
        <p:spPr/>
        <p:txBody>
          <a:bodyPr/>
          <a:lstStyle/>
          <a:p>
            <a:fld id="{DF95B5A6-D793-4AED-B3D4-E74EACBE5324}" type="slidenum">
              <a:rPr lang="en-US" smtClean="0"/>
              <a:t>32</a:t>
            </a:fld>
            <a:endParaRPr lang="en-US"/>
          </a:p>
        </p:txBody>
      </p:sp>
      <p:pic>
        <p:nvPicPr>
          <p:cNvPr id="4" name="Picture 3">
            <a:extLst>
              <a:ext uri="{FF2B5EF4-FFF2-40B4-BE49-F238E27FC236}">
                <a16:creationId xmlns:a16="http://schemas.microsoft.com/office/drawing/2014/main" id="{5C3A318C-ABFB-4752-B744-23EE5C00A0C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547445" y="1248507"/>
            <a:ext cx="3535680" cy="1927274"/>
          </a:xfrm>
          <a:prstGeom prst="rect">
            <a:avLst/>
          </a:prstGeom>
        </p:spPr>
      </p:pic>
      <p:pic>
        <p:nvPicPr>
          <p:cNvPr id="6" name="Picture 5">
            <a:extLst>
              <a:ext uri="{FF2B5EF4-FFF2-40B4-BE49-F238E27FC236}">
                <a16:creationId xmlns:a16="http://schemas.microsoft.com/office/drawing/2014/main" id="{A4AC4DD7-1A44-4EB3-9D5E-9659A7A8C62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547445" y="3624775"/>
            <a:ext cx="3535680" cy="1927274"/>
          </a:xfrm>
          <a:prstGeom prst="rect">
            <a:avLst/>
          </a:prstGeom>
        </p:spPr>
      </p:pic>
      <p:sp>
        <p:nvSpPr>
          <p:cNvPr id="7" name="TextBox 6">
            <a:extLst>
              <a:ext uri="{FF2B5EF4-FFF2-40B4-BE49-F238E27FC236}">
                <a16:creationId xmlns:a16="http://schemas.microsoft.com/office/drawing/2014/main" id="{DAA336F2-3BA5-43D2-8365-4149AFE1B75A}"/>
              </a:ext>
            </a:extLst>
          </p:cNvPr>
          <p:cNvSpPr txBox="1"/>
          <p:nvPr/>
        </p:nvSpPr>
        <p:spPr>
          <a:xfrm>
            <a:off x="5631765" y="1645923"/>
            <a:ext cx="5257800" cy="830997"/>
          </a:xfrm>
          <a:prstGeom prst="rect">
            <a:avLst/>
          </a:prstGeom>
          <a:noFill/>
        </p:spPr>
        <p:txBody>
          <a:bodyPr wrap="square" rtlCol="0">
            <a:spAutoFit/>
          </a:bodyPr>
          <a:lstStyle/>
          <a:p>
            <a:r>
              <a:rPr lang="en-US" sz="2400" dirty="0"/>
              <a:t>Once the glue had dried, the internal diagonal members were added.</a:t>
            </a:r>
          </a:p>
        </p:txBody>
      </p:sp>
      <p:sp>
        <p:nvSpPr>
          <p:cNvPr id="8" name="TextBox 7">
            <a:extLst>
              <a:ext uri="{FF2B5EF4-FFF2-40B4-BE49-F238E27FC236}">
                <a16:creationId xmlns:a16="http://schemas.microsoft.com/office/drawing/2014/main" id="{994EFD67-85F3-47EF-9B23-F10F9BD31C77}"/>
              </a:ext>
            </a:extLst>
          </p:cNvPr>
          <p:cNvSpPr txBox="1"/>
          <p:nvPr/>
        </p:nvSpPr>
        <p:spPr>
          <a:xfrm>
            <a:off x="5631765" y="3624775"/>
            <a:ext cx="5199183" cy="1938992"/>
          </a:xfrm>
          <a:prstGeom prst="rect">
            <a:avLst/>
          </a:prstGeom>
          <a:noFill/>
        </p:spPr>
        <p:txBody>
          <a:bodyPr wrap="square" rtlCol="0">
            <a:spAutoFit/>
          </a:bodyPr>
          <a:lstStyle/>
          <a:p>
            <a:r>
              <a:rPr lang="en-US" sz="2400" dirty="0"/>
              <a:t>The two trusses had dried, the were attached to a vertical support so that cross members could be added to join the trusses together.  It is important that the two trusses are vertical.</a:t>
            </a:r>
          </a:p>
        </p:txBody>
      </p:sp>
      <p:sp>
        <p:nvSpPr>
          <p:cNvPr id="9" name="TextBox 8">
            <a:extLst>
              <a:ext uri="{FF2B5EF4-FFF2-40B4-BE49-F238E27FC236}">
                <a16:creationId xmlns:a16="http://schemas.microsoft.com/office/drawing/2014/main" id="{8A91BCB6-0E9D-4116-8EE5-4682C63E13CB}"/>
              </a:ext>
            </a:extLst>
          </p:cNvPr>
          <p:cNvSpPr txBox="1"/>
          <p:nvPr/>
        </p:nvSpPr>
        <p:spPr>
          <a:xfrm>
            <a:off x="2531279" y="195409"/>
            <a:ext cx="7133225" cy="584775"/>
          </a:xfrm>
          <a:prstGeom prst="rect">
            <a:avLst/>
          </a:prstGeom>
          <a:noFill/>
        </p:spPr>
        <p:txBody>
          <a:bodyPr wrap="square" rtlCol="0">
            <a:spAutoFit/>
          </a:bodyPr>
          <a:lstStyle/>
          <a:p>
            <a:pPr algn="ctr"/>
            <a:r>
              <a:rPr lang="en-US" sz="3200" dirty="0"/>
              <a:t>Bridge Construction</a:t>
            </a:r>
          </a:p>
        </p:txBody>
      </p:sp>
    </p:spTree>
    <p:extLst>
      <p:ext uri="{BB962C8B-B14F-4D97-AF65-F5344CB8AC3E}">
        <p14:creationId xmlns:p14="http://schemas.microsoft.com/office/powerpoint/2010/main" val="518064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FE4C99-0277-4D5F-A046-08CA0A8DF3B1}"/>
              </a:ext>
            </a:extLst>
          </p:cNvPr>
          <p:cNvSpPr>
            <a:spLocks noGrp="1"/>
          </p:cNvSpPr>
          <p:nvPr>
            <p:ph type="sldNum" sz="quarter" idx="12"/>
          </p:nvPr>
        </p:nvSpPr>
        <p:spPr/>
        <p:txBody>
          <a:bodyPr/>
          <a:lstStyle/>
          <a:p>
            <a:fld id="{DF95B5A6-D793-4AED-B3D4-E74EACBE5324}" type="slidenum">
              <a:rPr lang="en-US" smtClean="0"/>
              <a:t>33</a:t>
            </a:fld>
            <a:endParaRPr lang="en-US"/>
          </a:p>
        </p:txBody>
      </p:sp>
      <p:pic>
        <p:nvPicPr>
          <p:cNvPr id="4" name="Picture 3">
            <a:extLst>
              <a:ext uri="{FF2B5EF4-FFF2-40B4-BE49-F238E27FC236}">
                <a16:creationId xmlns:a16="http://schemas.microsoft.com/office/drawing/2014/main" id="{C3A1447E-05FA-4424-81A3-2FB1A817840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838200" y="1097280"/>
            <a:ext cx="6274190" cy="1828800"/>
          </a:xfrm>
          <a:prstGeom prst="rect">
            <a:avLst/>
          </a:prstGeom>
        </p:spPr>
      </p:pic>
      <p:sp>
        <p:nvSpPr>
          <p:cNvPr id="5" name="Rectangle: Rounded Corners 4">
            <a:extLst>
              <a:ext uri="{FF2B5EF4-FFF2-40B4-BE49-F238E27FC236}">
                <a16:creationId xmlns:a16="http://schemas.microsoft.com/office/drawing/2014/main" id="{1326764A-6CA9-41BC-BEFD-27AE802DDF2B}"/>
              </a:ext>
            </a:extLst>
          </p:cNvPr>
          <p:cNvSpPr/>
          <p:nvPr/>
        </p:nvSpPr>
        <p:spPr>
          <a:xfrm>
            <a:off x="3236741" y="1589650"/>
            <a:ext cx="1477108" cy="144897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7593852-8AFB-4D56-9E0C-D3686E6C058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38200" y="3791242"/>
            <a:ext cx="6274190" cy="1828801"/>
          </a:xfrm>
          <a:prstGeom prst="rect">
            <a:avLst/>
          </a:prstGeom>
        </p:spPr>
      </p:pic>
      <p:sp>
        <p:nvSpPr>
          <p:cNvPr id="7" name="Rectangle: Rounded Corners 6">
            <a:extLst>
              <a:ext uri="{FF2B5EF4-FFF2-40B4-BE49-F238E27FC236}">
                <a16:creationId xmlns:a16="http://schemas.microsoft.com/office/drawing/2014/main" id="{82E3F10C-A8A0-4F8F-B632-FA9D0CC053FD}"/>
              </a:ext>
            </a:extLst>
          </p:cNvPr>
          <p:cNvSpPr/>
          <p:nvPr/>
        </p:nvSpPr>
        <p:spPr>
          <a:xfrm>
            <a:off x="3107788" y="3678699"/>
            <a:ext cx="1477108" cy="2082021"/>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FCC07CF-025C-45E9-B4DA-0AE35A97888B}"/>
              </a:ext>
            </a:extLst>
          </p:cNvPr>
          <p:cNvSpPr txBox="1"/>
          <p:nvPr/>
        </p:nvSpPr>
        <p:spPr>
          <a:xfrm>
            <a:off x="7751883" y="3734970"/>
            <a:ext cx="3518095" cy="1200329"/>
          </a:xfrm>
          <a:prstGeom prst="rect">
            <a:avLst/>
          </a:prstGeom>
          <a:noFill/>
        </p:spPr>
        <p:txBody>
          <a:bodyPr wrap="square" rtlCol="0">
            <a:spAutoFit/>
          </a:bodyPr>
          <a:lstStyle/>
          <a:p>
            <a:r>
              <a:rPr lang="en-US" sz="2400" dirty="0"/>
              <a:t>One bridge was built </a:t>
            </a:r>
            <a:r>
              <a:rPr lang="en-US" sz="2400" b="1" dirty="0"/>
              <a:t>with</a:t>
            </a:r>
            <a:r>
              <a:rPr lang="en-US" sz="2400" dirty="0"/>
              <a:t> the vertical members at the center. </a:t>
            </a:r>
          </a:p>
        </p:txBody>
      </p:sp>
      <p:sp>
        <p:nvSpPr>
          <p:cNvPr id="9" name="TextBox 8">
            <a:extLst>
              <a:ext uri="{FF2B5EF4-FFF2-40B4-BE49-F238E27FC236}">
                <a16:creationId xmlns:a16="http://schemas.microsoft.com/office/drawing/2014/main" id="{6999D671-20C9-4EC5-89DD-695A35B98E63}"/>
              </a:ext>
            </a:extLst>
          </p:cNvPr>
          <p:cNvSpPr txBox="1"/>
          <p:nvPr/>
        </p:nvSpPr>
        <p:spPr>
          <a:xfrm>
            <a:off x="2531279" y="195409"/>
            <a:ext cx="7133225" cy="584775"/>
          </a:xfrm>
          <a:prstGeom prst="rect">
            <a:avLst/>
          </a:prstGeom>
          <a:noFill/>
        </p:spPr>
        <p:txBody>
          <a:bodyPr wrap="square" rtlCol="0">
            <a:spAutoFit/>
          </a:bodyPr>
          <a:lstStyle/>
          <a:p>
            <a:pPr algn="ctr"/>
            <a:r>
              <a:rPr lang="en-US" sz="3200" dirty="0"/>
              <a:t>Bridge Construction</a:t>
            </a:r>
          </a:p>
        </p:txBody>
      </p:sp>
      <p:sp>
        <p:nvSpPr>
          <p:cNvPr id="10" name="TextBox 9">
            <a:extLst>
              <a:ext uri="{FF2B5EF4-FFF2-40B4-BE49-F238E27FC236}">
                <a16:creationId xmlns:a16="http://schemas.microsoft.com/office/drawing/2014/main" id="{6BF760BE-C080-495E-A3A1-7A1C169F8CEF}"/>
              </a:ext>
            </a:extLst>
          </p:cNvPr>
          <p:cNvSpPr txBox="1"/>
          <p:nvPr/>
        </p:nvSpPr>
        <p:spPr>
          <a:xfrm>
            <a:off x="7751883" y="1072104"/>
            <a:ext cx="3518095" cy="1200329"/>
          </a:xfrm>
          <a:prstGeom prst="rect">
            <a:avLst/>
          </a:prstGeom>
          <a:noFill/>
        </p:spPr>
        <p:txBody>
          <a:bodyPr wrap="square" rtlCol="0">
            <a:spAutoFit/>
          </a:bodyPr>
          <a:lstStyle/>
          <a:p>
            <a:r>
              <a:rPr lang="en-US" sz="2400" dirty="0"/>
              <a:t>One bridge was built </a:t>
            </a:r>
            <a:r>
              <a:rPr lang="en-US" sz="2400" b="1" dirty="0"/>
              <a:t>without</a:t>
            </a:r>
            <a:r>
              <a:rPr lang="en-US" sz="2400" dirty="0"/>
              <a:t> the vertical members at the center. </a:t>
            </a:r>
          </a:p>
        </p:txBody>
      </p:sp>
      <p:grpSp>
        <p:nvGrpSpPr>
          <p:cNvPr id="11" name="Group 10">
            <a:extLst>
              <a:ext uri="{FF2B5EF4-FFF2-40B4-BE49-F238E27FC236}">
                <a16:creationId xmlns:a16="http://schemas.microsoft.com/office/drawing/2014/main" id="{FA1332CA-19A2-4383-80F3-9EA63856DDA1}"/>
              </a:ext>
            </a:extLst>
          </p:cNvPr>
          <p:cNvGrpSpPr/>
          <p:nvPr/>
        </p:nvGrpSpPr>
        <p:grpSpPr>
          <a:xfrm>
            <a:off x="7608278" y="5083857"/>
            <a:ext cx="3321684" cy="684822"/>
            <a:chOff x="2926076" y="1319793"/>
            <a:chExt cx="6808762" cy="1901485"/>
          </a:xfrm>
        </p:grpSpPr>
        <p:cxnSp>
          <p:nvCxnSpPr>
            <p:cNvPr id="12" name="Straight Connector 11">
              <a:extLst>
                <a:ext uri="{FF2B5EF4-FFF2-40B4-BE49-F238E27FC236}">
                  <a16:creationId xmlns:a16="http://schemas.microsoft.com/office/drawing/2014/main" id="{5E308EEC-077A-440A-83E8-5F0DE6B93262}"/>
                </a:ext>
              </a:extLst>
            </p:cNvPr>
            <p:cNvCxnSpPr>
              <a:cxnSpLocks/>
            </p:cNvCxnSpPr>
            <p:nvPr/>
          </p:nvCxnSpPr>
          <p:spPr>
            <a:xfrm flipV="1">
              <a:off x="5671030" y="1322139"/>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477A174-0A6B-40CF-B843-CDE899959479}"/>
                </a:ext>
              </a:extLst>
            </p:cNvPr>
            <p:cNvCxnSpPr>
              <a:cxnSpLocks/>
            </p:cNvCxnSpPr>
            <p:nvPr/>
          </p:nvCxnSpPr>
          <p:spPr>
            <a:xfrm flipV="1">
              <a:off x="2926076" y="3193141"/>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2BF66DD-A75F-4B10-94D0-BE3CABED2FB9}"/>
                </a:ext>
              </a:extLst>
            </p:cNvPr>
            <p:cNvCxnSpPr>
              <a:cxnSpLocks/>
            </p:cNvCxnSpPr>
            <p:nvPr/>
          </p:nvCxnSpPr>
          <p:spPr>
            <a:xfrm>
              <a:off x="4372704" y="1333861"/>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068063D-1F11-4E0B-8B7A-652155ED4D4B}"/>
                </a:ext>
              </a:extLst>
            </p:cNvPr>
            <p:cNvCxnSpPr>
              <a:cxnSpLocks/>
            </p:cNvCxnSpPr>
            <p:nvPr/>
          </p:nvCxnSpPr>
          <p:spPr>
            <a:xfrm flipV="1">
              <a:off x="2926076" y="1319793"/>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54BAF88-299D-416C-9C87-BA818F32FA4C}"/>
                </a:ext>
              </a:extLst>
            </p:cNvPr>
            <p:cNvCxnSpPr>
              <a:cxnSpLocks/>
            </p:cNvCxnSpPr>
            <p:nvPr/>
          </p:nvCxnSpPr>
          <p:spPr>
            <a:xfrm flipV="1">
              <a:off x="6935366" y="1333862"/>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1A25926-3E6A-4EF4-BAB1-5E6666EDEDF9}"/>
                </a:ext>
              </a:extLst>
            </p:cNvPr>
            <p:cNvCxnSpPr>
              <a:cxnSpLocks/>
            </p:cNvCxnSpPr>
            <p:nvPr/>
          </p:nvCxnSpPr>
          <p:spPr>
            <a:xfrm flipH="1" flipV="1">
              <a:off x="4386772" y="1347931"/>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6411F4C-DF2A-479B-8CEE-746DB2E19EC8}"/>
                </a:ext>
              </a:extLst>
            </p:cNvPr>
            <p:cNvCxnSpPr>
              <a:cxnSpLocks/>
            </p:cNvCxnSpPr>
            <p:nvPr/>
          </p:nvCxnSpPr>
          <p:spPr>
            <a:xfrm flipH="1" flipV="1">
              <a:off x="8361462" y="1361999"/>
              <a:ext cx="1352844" cy="184521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A4022D2-E57B-42C3-A604-0F2A6388F560}"/>
                </a:ext>
              </a:extLst>
            </p:cNvPr>
            <p:cNvCxnSpPr>
              <a:cxnSpLocks/>
            </p:cNvCxnSpPr>
            <p:nvPr/>
          </p:nvCxnSpPr>
          <p:spPr>
            <a:xfrm flipV="1">
              <a:off x="6921297" y="1319793"/>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0925B446-343F-4BE5-8162-488DF879EED9}"/>
              </a:ext>
            </a:extLst>
          </p:cNvPr>
          <p:cNvGrpSpPr/>
          <p:nvPr/>
        </p:nvGrpSpPr>
        <p:grpSpPr>
          <a:xfrm>
            <a:off x="7478153" y="2384268"/>
            <a:ext cx="3322855" cy="674689"/>
            <a:chOff x="2926076" y="1319793"/>
            <a:chExt cx="6808762" cy="1901485"/>
          </a:xfrm>
        </p:grpSpPr>
        <p:cxnSp>
          <p:nvCxnSpPr>
            <p:cNvPr id="21" name="Straight Connector 20">
              <a:extLst>
                <a:ext uri="{FF2B5EF4-FFF2-40B4-BE49-F238E27FC236}">
                  <a16:creationId xmlns:a16="http://schemas.microsoft.com/office/drawing/2014/main" id="{763E7656-C0FA-4D29-8B59-514AC6CD06C2}"/>
                </a:ext>
              </a:extLst>
            </p:cNvPr>
            <p:cNvCxnSpPr>
              <a:cxnSpLocks/>
            </p:cNvCxnSpPr>
            <p:nvPr/>
          </p:nvCxnSpPr>
          <p:spPr>
            <a:xfrm flipV="1">
              <a:off x="2926076" y="3193141"/>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5CB663D-1D6B-4CD4-9212-C74304F73F50}"/>
                </a:ext>
              </a:extLst>
            </p:cNvPr>
            <p:cNvCxnSpPr>
              <a:cxnSpLocks/>
            </p:cNvCxnSpPr>
            <p:nvPr/>
          </p:nvCxnSpPr>
          <p:spPr>
            <a:xfrm>
              <a:off x="4372704" y="1333861"/>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1EE1B10-D6AA-47E9-A82B-01F4468A15E8}"/>
                </a:ext>
              </a:extLst>
            </p:cNvPr>
            <p:cNvCxnSpPr>
              <a:cxnSpLocks/>
            </p:cNvCxnSpPr>
            <p:nvPr/>
          </p:nvCxnSpPr>
          <p:spPr>
            <a:xfrm flipV="1">
              <a:off x="2926076" y="1319793"/>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11A96E-2175-4C4D-AF3F-20A40B3C4130}"/>
                </a:ext>
              </a:extLst>
            </p:cNvPr>
            <p:cNvCxnSpPr>
              <a:cxnSpLocks/>
            </p:cNvCxnSpPr>
            <p:nvPr/>
          </p:nvCxnSpPr>
          <p:spPr>
            <a:xfrm flipV="1">
              <a:off x="6935366" y="1333862"/>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3656511-4908-46A5-A29A-C7EBB9AD5519}"/>
                </a:ext>
              </a:extLst>
            </p:cNvPr>
            <p:cNvCxnSpPr>
              <a:cxnSpLocks/>
            </p:cNvCxnSpPr>
            <p:nvPr/>
          </p:nvCxnSpPr>
          <p:spPr>
            <a:xfrm flipH="1" flipV="1">
              <a:off x="4386772" y="1347931"/>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F7CD00D-CE5B-4B76-AD8B-8343057952D9}"/>
                </a:ext>
              </a:extLst>
            </p:cNvPr>
            <p:cNvCxnSpPr>
              <a:cxnSpLocks/>
            </p:cNvCxnSpPr>
            <p:nvPr/>
          </p:nvCxnSpPr>
          <p:spPr>
            <a:xfrm flipH="1" flipV="1">
              <a:off x="8381994" y="1361999"/>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6160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B2A181-1FE5-4D45-8009-BE542C9D004C}"/>
              </a:ext>
            </a:extLst>
          </p:cNvPr>
          <p:cNvSpPr>
            <a:spLocks noGrp="1"/>
          </p:cNvSpPr>
          <p:nvPr>
            <p:ph type="sldNum" sz="quarter" idx="12"/>
          </p:nvPr>
        </p:nvSpPr>
        <p:spPr/>
        <p:txBody>
          <a:bodyPr/>
          <a:lstStyle/>
          <a:p>
            <a:fld id="{DF95B5A6-D793-4AED-B3D4-E74EACBE5324}" type="slidenum">
              <a:rPr lang="en-US" smtClean="0"/>
              <a:t>34</a:t>
            </a:fld>
            <a:endParaRPr lang="en-US"/>
          </a:p>
        </p:txBody>
      </p:sp>
      <p:pic>
        <p:nvPicPr>
          <p:cNvPr id="4" name="Picture 3">
            <a:extLst>
              <a:ext uri="{FF2B5EF4-FFF2-40B4-BE49-F238E27FC236}">
                <a16:creationId xmlns:a16="http://schemas.microsoft.com/office/drawing/2014/main" id="{AB87A0AA-C361-49F6-B99E-D32D48AD5E1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383323" y="1041009"/>
            <a:ext cx="4023360" cy="2834640"/>
          </a:xfrm>
          <a:prstGeom prst="rect">
            <a:avLst/>
          </a:prstGeom>
        </p:spPr>
      </p:pic>
      <p:pic>
        <p:nvPicPr>
          <p:cNvPr id="6" name="Picture 5">
            <a:extLst>
              <a:ext uri="{FF2B5EF4-FFF2-40B4-BE49-F238E27FC236}">
                <a16:creationId xmlns:a16="http://schemas.microsoft.com/office/drawing/2014/main" id="{E01B7443-AC91-4FFB-8743-3B5183C7531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598920" y="1041009"/>
            <a:ext cx="4023360" cy="2834640"/>
          </a:xfrm>
          <a:prstGeom prst="rect">
            <a:avLst/>
          </a:prstGeom>
        </p:spPr>
      </p:pic>
      <p:sp>
        <p:nvSpPr>
          <p:cNvPr id="7" name="TextBox 6">
            <a:extLst>
              <a:ext uri="{FF2B5EF4-FFF2-40B4-BE49-F238E27FC236}">
                <a16:creationId xmlns:a16="http://schemas.microsoft.com/office/drawing/2014/main" id="{CB8298A7-085C-4340-A31B-1CCA25CEFDB0}"/>
              </a:ext>
            </a:extLst>
          </p:cNvPr>
          <p:cNvSpPr txBox="1"/>
          <p:nvPr/>
        </p:nvSpPr>
        <p:spPr>
          <a:xfrm>
            <a:off x="950741" y="4106652"/>
            <a:ext cx="4895557" cy="1785104"/>
          </a:xfrm>
          <a:prstGeom prst="rect">
            <a:avLst/>
          </a:prstGeom>
          <a:noFill/>
        </p:spPr>
        <p:txBody>
          <a:bodyPr wrap="square" rtlCol="0">
            <a:spAutoFit/>
          </a:bodyPr>
          <a:lstStyle/>
          <a:p>
            <a:r>
              <a:rPr lang="en-US" sz="2200" dirty="0"/>
              <a:t>For the experiment, all of the trusses need to contain the same amount of material so a 1 to 1 comparison can be made.  The two truss bridges were nearly identical in weight.</a:t>
            </a:r>
          </a:p>
        </p:txBody>
      </p:sp>
      <p:sp>
        <p:nvSpPr>
          <p:cNvPr id="8" name="TextBox 7">
            <a:extLst>
              <a:ext uri="{FF2B5EF4-FFF2-40B4-BE49-F238E27FC236}">
                <a16:creationId xmlns:a16="http://schemas.microsoft.com/office/drawing/2014/main" id="{9ACAC46E-F9C8-4759-BBF7-7BE8E6747F62}"/>
              </a:ext>
            </a:extLst>
          </p:cNvPr>
          <p:cNvSpPr txBox="1"/>
          <p:nvPr/>
        </p:nvSpPr>
        <p:spPr>
          <a:xfrm>
            <a:off x="6471138" y="4103977"/>
            <a:ext cx="4647028" cy="2123658"/>
          </a:xfrm>
          <a:prstGeom prst="rect">
            <a:avLst/>
          </a:prstGeom>
          <a:noFill/>
        </p:spPr>
        <p:txBody>
          <a:bodyPr wrap="square" rtlCol="0">
            <a:spAutoFit/>
          </a:bodyPr>
          <a:lstStyle/>
          <a:p>
            <a:r>
              <a:rPr lang="en-US" sz="2200" dirty="0"/>
              <a:t>A flat plank bridge was built to demonstrate the value of the truss configuration.  Sticks were used to make the plank.  The number of sticks was dictated by the needed weight of the bridge.</a:t>
            </a:r>
          </a:p>
        </p:txBody>
      </p:sp>
      <p:sp>
        <p:nvSpPr>
          <p:cNvPr id="9" name="TextBox 8">
            <a:extLst>
              <a:ext uri="{FF2B5EF4-FFF2-40B4-BE49-F238E27FC236}">
                <a16:creationId xmlns:a16="http://schemas.microsoft.com/office/drawing/2014/main" id="{13901A5C-F958-44CD-9861-A3CCF2167DF2}"/>
              </a:ext>
            </a:extLst>
          </p:cNvPr>
          <p:cNvSpPr txBox="1"/>
          <p:nvPr/>
        </p:nvSpPr>
        <p:spPr>
          <a:xfrm>
            <a:off x="2531279" y="195409"/>
            <a:ext cx="7133225" cy="584775"/>
          </a:xfrm>
          <a:prstGeom prst="rect">
            <a:avLst/>
          </a:prstGeom>
          <a:noFill/>
        </p:spPr>
        <p:txBody>
          <a:bodyPr wrap="square" rtlCol="0">
            <a:spAutoFit/>
          </a:bodyPr>
          <a:lstStyle/>
          <a:p>
            <a:pPr algn="ctr"/>
            <a:r>
              <a:rPr lang="en-US" sz="3200" dirty="0"/>
              <a:t>Bridge Construction</a:t>
            </a:r>
          </a:p>
        </p:txBody>
      </p:sp>
    </p:spTree>
    <p:extLst>
      <p:ext uri="{BB962C8B-B14F-4D97-AF65-F5344CB8AC3E}">
        <p14:creationId xmlns:p14="http://schemas.microsoft.com/office/powerpoint/2010/main" val="351974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5FFFD8-F5EA-4942-A3F2-5399AD7A55B6}"/>
              </a:ext>
            </a:extLst>
          </p:cNvPr>
          <p:cNvSpPr>
            <a:spLocks noGrp="1"/>
          </p:cNvSpPr>
          <p:nvPr>
            <p:ph type="sldNum" sz="quarter" idx="12"/>
          </p:nvPr>
        </p:nvSpPr>
        <p:spPr/>
        <p:txBody>
          <a:bodyPr/>
          <a:lstStyle/>
          <a:p>
            <a:fld id="{DF95B5A6-D793-4AED-B3D4-E74EACBE5324}" type="slidenum">
              <a:rPr lang="en-US" smtClean="0"/>
              <a:t>35</a:t>
            </a:fld>
            <a:endParaRPr lang="en-US"/>
          </a:p>
        </p:txBody>
      </p:sp>
      <p:pic>
        <p:nvPicPr>
          <p:cNvPr id="4" name="Picture 3">
            <a:extLst>
              <a:ext uri="{FF2B5EF4-FFF2-40B4-BE49-F238E27FC236}">
                <a16:creationId xmlns:a16="http://schemas.microsoft.com/office/drawing/2014/main" id="{72BDD769-D304-4DD0-835D-C9ADF687C30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5587" y="1390943"/>
            <a:ext cx="5057335" cy="3793002"/>
          </a:xfrm>
          <a:prstGeom prst="rect">
            <a:avLst/>
          </a:prstGeom>
        </p:spPr>
      </p:pic>
      <p:sp>
        <p:nvSpPr>
          <p:cNvPr id="5" name="TextBox 4">
            <a:extLst>
              <a:ext uri="{FF2B5EF4-FFF2-40B4-BE49-F238E27FC236}">
                <a16:creationId xmlns:a16="http://schemas.microsoft.com/office/drawing/2014/main" id="{6B8D9425-5E90-4F11-9B16-EA611E33F2B9}"/>
              </a:ext>
            </a:extLst>
          </p:cNvPr>
          <p:cNvSpPr txBox="1"/>
          <p:nvPr/>
        </p:nvSpPr>
        <p:spPr>
          <a:xfrm>
            <a:off x="6389080" y="1151789"/>
            <a:ext cx="4964720" cy="1200329"/>
          </a:xfrm>
          <a:prstGeom prst="rect">
            <a:avLst/>
          </a:prstGeom>
          <a:noFill/>
        </p:spPr>
        <p:txBody>
          <a:bodyPr wrap="square" rtlCol="0">
            <a:spAutoFit/>
          </a:bodyPr>
          <a:lstStyle/>
          <a:p>
            <a:r>
              <a:rPr lang="en-US" sz="2400" dirty="0"/>
              <a:t>A load stand was created so the bridges could be tested in a controlled manner.</a:t>
            </a:r>
          </a:p>
        </p:txBody>
      </p:sp>
      <p:sp>
        <p:nvSpPr>
          <p:cNvPr id="6" name="TextBox 5">
            <a:extLst>
              <a:ext uri="{FF2B5EF4-FFF2-40B4-BE49-F238E27FC236}">
                <a16:creationId xmlns:a16="http://schemas.microsoft.com/office/drawing/2014/main" id="{68C601D9-5729-4EA7-96E6-EF8C4566A739}"/>
              </a:ext>
            </a:extLst>
          </p:cNvPr>
          <p:cNvSpPr txBox="1"/>
          <p:nvPr/>
        </p:nvSpPr>
        <p:spPr>
          <a:xfrm>
            <a:off x="6389080" y="2439275"/>
            <a:ext cx="4964720" cy="1569660"/>
          </a:xfrm>
          <a:prstGeom prst="rect">
            <a:avLst/>
          </a:prstGeom>
          <a:noFill/>
        </p:spPr>
        <p:txBody>
          <a:bodyPr wrap="square" rtlCol="0">
            <a:spAutoFit/>
          </a:bodyPr>
          <a:lstStyle/>
          <a:p>
            <a:r>
              <a:rPr lang="en-US" sz="2400" dirty="0"/>
              <a:t>Small rocks were placed in the container to apply the load to the bridge.  The bridges were tested to failure.</a:t>
            </a:r>
          </a:p>
        </p:txBody>
      </p:sp>
      <p:sp>
        <p:nvSpPr>
          <p:cNvPr id="7" name="TextBox 6">
            <a:extLst>
              <a:ext uri="{FF2B5EF4-FFF2-40B4-BE49-F238E27FC236}">
                <a16:creationId xmlns:a16="http://schemas.microsoft.com/office/drawing/2014/main" id="{4D729E31-5CD2-482D-85A6-927A18AAAECF}"/>
              </a:ext>
            </a:extLst>
          </p:cNvPr>
          <p:cNvSpPr txBox="1"/>
          <p:nvPr/>
        </p:nvSpPr>
        <p:spPr>
          <a:xfrm>
            <a:off x="6389080" y="4094345"/>
            <a:ext cx="4799582" cy="1569660"/>
          </a:xfrm>
          <a:prstGeom prst="rect">
            <a:avLst/>
          </a:prstGeom>
          <a:noFill/>
        </p:spPr>
        <p:txBody>
          <a:bodyPr wrap="square" rtlCol="0">
            <a:spAutoFit/>
          </a:bodyPr>
          <a:lstStyle/>
          <a:p>
            <a:r>
              <a:rPr lang="en-US" sz="2400" dirty="0"/>
              <a:t>The container was hanging from a stiff 2x2 wood bar in an attempt to make sure no asymmetrical loads are applied to the bridges. </a:t>
            </a:r>
          </a:p>
        </p:txBody>
      </p:sp>
      <p:sp>
        <p:nvSpPr>
          <p:cNvPr id="8" name="TextBox 7">
            <a:extLst>
              <a:ext uri="{FF2B5EF4-FFF2-40B4-BE49-F238E27FC236}">
                <a16:creationId xmlns:a16="http://schemas.microsoft.com/office/drawing/2014/main" id="{56D9D9BC-DE91-419E-B8E5-5E8BB9E738B7}"/>
              </a:ext>
            </a:extLst>
          </p:cNvPr>
          <p:cNvSpPr txBox="1"/>
          <p:nvPr/>
        </p:nvSpPr>
        <p:spPr>
          <a:xfrm>
            <a:off x="2531279" y="195409"/>
            <a:ext cx="7133225" cy="584775"/>
          </a:xfrm>
          <a:prstGeom prst="rect">
            <a:avLst/>
          </a:prstGeom>
          <a:noFill/>
        </p:spPr>
        <p:txBody>
          <a:bodyPr wrap="square" rtlCol="0">
            <a:spAutoFit/>
          </a:bodyPr>
          <a:lstStyle/>
          <a:p>
            <a:pPr algn="ctr"/>
            <a:r>
              <a:rPr lang="en-US" sz="3200" dirty="0"/>
              <a:t>Load Test Rig</a:t>
            </a:r>
          </a:p>
        </p:txBody>
      </p:sp>
    </p:spTree>
    <p:extLst>
      <p:ext uri="{BB962C8B-B14F-4D97-AF65-F5344CB8AC3E}">
        <p14:creationId xmlns:p14="http://schemas.microsoft.com/office/powerpoint/2010/main" val="18817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8B3D72-954F-43AF-9EA2-EAF5EEF75AEA}"/>
              </a:ext>
            </a:extLst>
          </p:cNvPr>
          <p:cNvSpPr>
            <a:spLocks noGrp="1"/>
          </p:cNvSpPr>
          <p:nvPr>
            <p:ph type="sldNum" sz="quarter" idx="12"/>
          </p:nvPr>
        </p:nvSpPr>
        <p:spPr/>
        <p:txBody>
          <a:bodyPr/>
          <a:lstStyle/>
          <a:p>
            <a:fld id="{DF95B5A6-D793-4AED-B3D4-E74EACBE5324}" type="slidenum">
              <a:rPr lang="en-US" smtClean="0"/>
              <a:t>36</a:t>
            </a:fld>
            <a:endParaRPr lang="en-US"/>
          </a:p>
        </p:txBody>
      </p:sp>
      <p:sp>
        <p:nvSpPr>
          <p:cNvPr id="3" name="TextBox 2">
            <a:extLst>
              <a:ext uri="{FF2B5EF4-FFF2-40B4-BE49-F238E27FC236}">
                <a16:creationId xmlns:a16="http://schemas.microsoft.com/office/drawing/2014/main" id="{2F37DF21-6254-4BE5-8BB2-13C24D140907}"/>
              </a:ext>
            </a:extLst>
          </p:cNvPr>
          <p:cNvSpPr txBox="1"/>
          <p:nvPr/>
        </p:nvSpPr>
        <p:spPr>
          <a:xfrm>
            <a:off x="1308295" y="1209823"/>
            <a:ext cx="9158068" cy="830997"/>
          </a:xfrm>
          <a:prstGeom prst="rect">
            <a:avLst/>
          </a:prstGeom>
          <a:noFill/>
        </p:spPr>
        <p:txBody>
          <a:bodyPr wrap="square" rtlCol="0">
            <a:spAutoFit/>
          </a:bodyPr>
          <a:lstStyle/>
          <a:p>
            <a:r>
              <a:rPr lang="en-US" sz="2400" b="1" dirty="0"/>
              <a:t>H1</a:t>
            </a:r>
            <a:r>
              <a:rPr lang="en-US" sz="2400" dirty="0"/>
              <a:t> - The plank bridge should fail under the smallest load since it does    </a:t>
            </a:r>
          </a:p>
          <a:p>
            <a:r>
              <a:rPr lang="en-US" sz="2400" dirty="0"/>
              <a:t>         not take advantage of the truss structure.</a:t>
            </a:r>
          </a:p>
        </p:txBody>
      </p:sp>
      <p:sp>
        <p:nvSpPr>
          <p:cNvPr id="4" name="TextBox 3">
            <a:extLst>
              <a:ext uri="{FF2B5EF4-FFF2-40B4-BE49-F238E27FC236}">
                <a16:creationId xmlns:a16="http://schemas.microsoft.com/office/drawing/2014/main" id="{A22AEA4F-9D09-44F8-9DD7-9CF34932F321}"/>
              </a:ext>
            </a:extLst>
          </p:cNvPr>
          <p:cNvSpPr txBox="1"/>
          <p:nvPr/>
        </p:nvSpPr>
        <p:spPr>
          <a:xfrm>
            <a:off x="2531279" y="195409"/>
            <a:ext cx="7133225" cy="584775"/>
          </a:xfrm>
          <a:prstGeom prst="rect">
            <a:avLst/>
          </a:prstGeom>
          <a:noFill/>
        </p:spPr>
        <p:txBody>
          <a:bodyPr wrap="square" rtlCol="0">
            <a:spAutoFit/>
          </a:bodyPr>
          <a:lstStyle/>
          <a:p>
            <a:pPr algn="ctr"/>
            <a:r>
              <a:rPr lang="en-US" sz="3200" dirty="0"/>
              <a:t>Hypotheses</a:t>
            </a:r>
          </a:p>
        </p:txBody>
      </p:sp>
      <p:sp>
        <p:nvSpPr>
          <p:cNvPr id="5" name="TextBox 4">
            <a:extLst>
              <a:ext uri="{FF2B5EF4-FFF2-40B4-BE49-F238E27FC236}">
                <a16:creationId xmlns:a16="http://schemas.microsoft.com/office/drawing/2014/main" id="{FD435E7C-FD79-4C12-98FF-743063C0B1DE}"/>
              </a:ext>
            </a:extLst>
          </p:cNvPr>
          <p:cNvSpPr txBox="1"/>
          <p:nvPr/>
        </p:nvSpPr>
        <p:spPr>
          <a:xfrm>
            <a:off x="1308295" y="2400119"/>
            <a:ext cx="9158068" cy="830997"/>
          </a:xfrm>
          <a:prstGeom prst="rect">
            <a:avLst/>
          </a:prstGeom>
          <a:noFill/>
        </p:spPr>
        <p:txBody>
          <a:bodyPr wrap="square" rtlCol="0">
            <a:spAutoFit/>
          </a:bodyPr>
          <a:lstStyle/>
          <a:p>
            <a:r>
              <a:rPr lang="en-US" sz="2400" b="1" dirty="0"/>
              <a:t>H2</a:t>
            </a:r>
            <a:r>
              <a:rPr lang="en-US" sz="2400" dirty="0"/>
              <a:t> - The two truss bridges should fail at nearly the same load since the </a:t>
            </a:r>
          </a:p>
          <a:p>
            <a:r>
              <a:rPr lang="en-US" sz="2400" dirty="0"/>
              <a:t>         center vertical members were determined to carry no load. </a:t>
            </a:r>
          </a:p>
        </p:txBody>
      </p:sp>
    </p:spTree>
    <p:extLst>
      <p:ext uri="{BB962C8B-B14F-4D97-AF65-F5344CB8AC3E}">
        <p14:creationId xmlns:p14="http://schemas.microsoft.com/office/powerpoint/2010/main" val="4459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E6C46C-F9D8-420B-86CC-E5D3E2947C3D}"/>
              </a:ext>
            </a:extLst>
          </p:cNvPr>
          <p:cNvSpPr>
            <a:spLocks noGrp="1"/>
          </p:cNvSpPr>
          <p:nvPr>
            <p:ph type="sldNum" sz="quarter" idx="12"/>
          </p:nvPr>
        </p:nvSpPr>
        <p:spPr/>
        <p:txBody>
          <a:bodyPr/>
          <a:lstStyle/>
          <a:p>
            <a:fld id="{DF95B5A6-D793-4AED-B3D4-E74EACBE5324}" type="slidenum">
              <a:rPr lang="en-US" smtClean="0"/>
              <a:t>37</a:t>
            </a:fld>
            <a:endParaRPr lang="en-US"/>
          </a:p>
        </p:txBody>
      </p:sp>
      <p:pic>
        <p:nvPicPr>
          <p:cNvPr id="4" name="Picture 3">
            <a:extLst>
              <a:ext uri="{FF2B5EF4-FFF2-40B4-BE49-F238E27FC236}">
                <a16:creationId xmlns:a16="http://schemas.microsoft.com/office/drawing/2014/main" id="{B7E6CB45-D70D-4E56-A279-B3FC2DFF443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50742" y="391882"/>
            <a:ext cx="3880155" cy="2910116"/>
          </a:xfrm>
          <a:prstGeom prst="rect">
            <a:avLst/>
          </a:prstGeom>
        </p:spPr>
      </p:pic>
      <p:sp>
        <p:nvSpPr>
          <p:cNvPr id="5" name="TextBox 4">
            <a:extLst>
              <a:ext uri="{FF2B5EF4-FFF2-40B4-BE49-F238E27FC236}">
                <a16:creationId xmlns:a16="http://schemas.microsoft.com/office/drawing/2014/main" id="{159CFC20-0736-41D8-8DE5-58E01974D4DE}"/>
              </a:ext>
            </a:extLst>
          </p:cNvPr>
          <p:cNvSpPr txBox="1"/>
          <p:nvPr/>
        </p:nvSpPr>
        <p:spPr>
          <a:xfrm>
            <a:off x="5500914" y="2644170"/>
            <a:ext cx="5740344" cy="1569660"/>
          </a:xfrm>
          <a:prstGeom prst="rect">
            <a:avLst/>
          </a:prstGeom>
          <a:noFill/>
        </p:spPr>
        <p:txBody>
          <a:bodyPr wrap="square" rtlCol="0">
            <a:spAutoFit/>
          </a:bodyPr>
          <a:lstStyle/>
          <a:p>
            <a:r>
              <a:rPr lang="en-US" sz="2400" b="1" dirty="0"/>
              <a:t>Bridge-A</a:t>
            </a:r>
            <a:r>
              <a:rPr lang="en-US" sz="2400" dirty="0"/>
              <a:t> (Plank) underwent a significant amount of bending before it failed.</a:t>
            </a:r>
          </a:p>
          <a:p>
            <a:endParaRPr lang="en-US" sz="2400" dirty="0"/>
          </a:p>
          <a:p>
            <a:r>
              <a:rPr lang="en-US" sz="2400" dirty="0"/>
              <a:t>The load at failure was </a:t>
            </a:r>
            <a:r>
              <a:rPr lang="en-US" sz="2400" b="1" dirty="0"/>
              <a:t>8.0 </a:t>
            </a:r>
            <a:r>
              <a:rPr lang="en-US" sz="2400" b="1" dirty="0" err="1"/>
              <a:t>lbs</a:t>
            </a:r>
            <a:endParaRPr lang="en-US" sz="2400" b="1" dirty="0"/>
          </a:p>
        </p:txBody>
      </p:sp>
      <p:pic>
        <p:nvPicPr>
          <p:cNvPr id="7" name="Picture 6">
            <a:extLst>
              <a:ext uri="{FF2B5EF4-FFF2-40B4-BE49-F238E27FC236}">
                <a16:creationId xmlns:a16="http://schemas.microsoft.com/office/drawing/2014/main" id="{F65E687E-915A-4A24-899C-3CB7794158D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50742" y="3476174"/>
            <a:ext cx="3880155" cy="2910116"/>
          </a:xfrm>
          <a:prstGeom prst="rect">
            <a:avLst/>
          </a:prstGeom>
        </p:spPr>
      </p:pic>
    </p:spTree>
    <p:extLst>
      <p:ext uri="{BB962C8B-B14F-4D97-AF65-F5344CB8AC3E}">
        <p14:creationId xmlns:p14="http://schemas.microsoft.com/office/powerpoint/2010/main" val="1286725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DC116A-C025-46FD-90B8-6A823AE521EF}"/>
              </a:ext>
            </a:extLst>
          </p:cNvPr>
          <p:cNvSpPr>
            <a:spLocks noGrp="1"/>
          </p:cNvSpPr>
          <p:nvPr>
            <p:ph type="sldNum" sz="quarter" idx="12"/>
          </p:nvPr>
        </p:nvSpPr>
        <p:spPr/>
        <p:txBody>
          <a:bodyPr/>
          <a:lstStyle/>
          <a:p>
            <a:fld id="{DF95B5A6-D793-4AED-B3D4-E74EACBE5324}" type="slidenum">
              <a:rPr lang="en-US" smtClean="0"/>
              <a:t>38</a:t>
            </a:fld>
            <a:endParaRPr lang="en-US"/>
          </a:p>
        </p:txBody>
      </p:sp>
      <p:pic>
        <p:nvPicPr>
          <p:cNvPr id="4" name="Picture 3">
            <a:extLst>
              <a:ext uri="{FF2B5EF4-FFF2-40B4-BE49-F238E27FC236}">
                <a16:creationId xmlns:a16="http://schemas.microsoft.com/office/drawing/2014/main" id="{37230927-F6FA-4607-9860-04ACB985EDB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52472" y="1390580"/>
            <a:ext cx="5060648" cy="3795486"/>
          </a:xfrm>
          <a:prstGeom prst="rect">
            <a:avLst/>
          </a:prstGeom>
        </p:spPr>
      </p:pic>
      <p:sp>
        <p:nvSpPr>
          <p:cNvPr id="5" name="TextBox 4">
            <a:extLst>
              <a:ext uri="{FF2B5EF4-FFF2-40B4-BE49-F238E27FC236}">
                <a16:creationId xmlns:a16="http://schemas.microsoft.com/office/drawing/2014/main" id="{AFC6667D-237A-43D9-B921-6402DC8AE346}"/>
              </a:ext>
            </a:extLst>
          </p:cNvPr>
          <p:cNvSpPr txBox="1"/>
          <p:nvPr/>
        </p:nvSpPr>
        <p:spPr>
          <a:xfrm>
            <a:off x="6468003" y="2459504"/>
            <a:ext cx="4826391" cy="1938992"/>
          </a:xfrm>
          <a:prstGeom prst="rect">
            <a:avLst/>
          </a:prstGeom>
          <a:noFill/>
        </p:spPr>
        <p:txBody>
          <a:bodyPr wrap="square" rtlCol="0">
            <a:spAutoFit/>
          </a:bodyPr>
          <a:lstStyle/>
          <a:p>
            <a:r>
              <a:rPr lang="en-US" sz="2400" b="1" dirty="0"/>
              <a:t>Bridge-B</a:t>
            </a:r>
            <a:r>
              <a:rPr lang="en-US" sz="2400" dirty="0"/>
              <a:t> (Truss w/ vertical members) was very stiff and flexed very little </a:t>
            </a:r>
            <a:r>
              <a:rPr lang="en-US" sz="2400" dirty="0" err="1"/>
              <a:t>upto</a:t>
            </a:r>
            <a:r>
              <a:rPr lang="en-US" sz="2400" dirty="0"/>
              <a:t> the point of failure.   </a:t>
            </a:r>
          </a:p>
          <a:p>
            <a:endParaRPr lang="en-US" sz="2400" dirty="0"/>
          </a:p>
          <a:p>
            <a:r>
              <a:rPr lang="en-US" sz="2400" dirty="0"/>
              <a:t>The load at failure was </a:t>
            </a:r>
            <a:r>
              <a:rPr lang="en-US" sz="2400" b="1" dirty="0"/>
              <a:t>12.6 </a:t>
            </a:r>
            <a:r>
              <a:rPr lang="en-US" sz="2400" b="1" dirty="0" err="1"/>
              <a:t>lbs</a:t>
            </a:r>
            <a:endParaRPr lang="en-US" sz="2400" b="1" dirty="0"/>
          </a:p>
        </p:txBody>
      </p:sp>
    </p:spTree>
    <p:extLst>
      <p:ext uri="{BB962C8B-B14F-4D97-AF65-F5344CB8AC3E}">
        <p14:creationId xmlns:p14="http://schemas.microsoft.com/office/powerpoint/2010/main" val="3920035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20B51D-232A-4E33-8ED8-87CCB1BA3242}"/>
              </a:ext>
            </a:extLst>
          </p:cNvPr>
          <p:cNvSpPr>
            <a:spLocks noGrp="1"/>
          </p:cNvSpPr>
          <p:nvPr>
            <p:ph type="sldNum" sz="quarter" idx="12"/>
          </p:nvPr>
        </p:nvSpPr>
        <p:spPr/>
        <p:txBody>
          <a:bodyPr/>
          <a:lstStyle/>
          <a:p>
            <a:fld id="{DF95B5A6-D793-4AED-B3D4-E74EACBE5324}" type="slidenum">
              <a:rPr lang="en-US" smtClean="0"/>
              <a:t>39</a:t>
            </a:fld>
            <a:endParaRPr lang="en-US"/>
          </a:p>
        </p:txBody>
      </p:sp>
      <p:pic>
        <p:nvPicPr>
          <p:cNvPr id="4" name="Picture 3">
            <a:extLst>
              <a:ext uri="{FF2B5EF4-FFF2-40B4-BE49-F238E27FC236}">
                <a16:creationId xmlns:a16="http://schemas.microsoft.com/office/drawing/2014/main" id="{651AA2C3-A268-40C8-B252-79B1217CA95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92960" y="1434237"/>
            <a:ext cx="4993962" cy="3628573"/>
          </a:xfrm>
          <a:prstGeom prst="rect">
            <a:avLst/>
          </a:prstGeom>
        </p:spPr>
      </p:pic>
      <p:sp>
        <p:nvSpPr>
          <p:cNvPr id="5" name="TextBox 4">
            <a:extLst>
              <a:ext uri="{FF2B5EF4-FFF2-40B4-BE49-F238E27FC236}">
                <a16:creationId xmlns:a16="http://schemas.microsoft.com/office/drawing/2014/main" id="{27B790A4-FFF9-4EF0-97B3-DA25C6A9910B}"/>
              </a:ext>
            </a:extLst>
          </p:cNvPr>
          <p:cNvSpPr txBox="1"/>
          <p:nvPr/>
        </p:nvSpPr>
        <p:spPr>
          <a:xfrm>
            <a:off x="6258585" y="1640621"/>
            <a:ext cx="4993962" cy="3046988"/>
          </a:xfrm>
          <a:prstGeom prst="rect">
            <a:avLst/>
          </a:prstGeom>
          <a:noFill/>
        </p:spPr>
        <p:txBody>
          <a:bodyPr wrap="square" rtlCol="0">
            <a:spAutoFit/>
          </a:bodyPr>
          <a:lstStyle/>
          <a:p>
            <a:r>
              <a:rPr lang="en-US" sz="2400" b="1" dirty="0"/>
              <a:t>Bridge-C</a:t>
            </a:r>
            <a:r>
              <a:rPr lang="en-US" sz="2400" dirty="0"/>
              <a:t> (Truss w/o vertical members) was not as stiff as Bridge-B.  In this image it is apparent that the rear, upper horizontal member had developed a significant bow just prior to failure.   </a:t>
            </a:r>
          </a:p>
          <a:p>
            <a:endParaRPr lang="en-US" sz="2400" dirty="0"/>
          </a:p>
          <a:p>
            <a:r>
              <a:rPr lang="en-US" sz="2400" dirty="0"/>
              <a:t>The load at failure was </a:t>
            </a:r>
            <a:r>
              <a:rPr lang="en-US" sz="2400" b="1" dirty="0"/>
              <a:t>10.6 </a:t>
            </a:r>
            <a:r>
              <a:rPr lang="en-US" sz="2400" b="1" dirty="0" err="1"/>
              <a:t>lbs</a:t>
            </a:r>
            <a:endParaRPr lang="en-US" sz="2400" b="1" dirty="0"/>
          </a:p>
        </p:txBody>
      </p:sp>
      <p:sp>
        <p:nvSpPr>
          <p:cNvPr id="6" name="Oval 5">
            <a:extLst>
              <a:ext uri="{FF2B5EF4-FFF2-40B4-BE49-F238E27FC236}">
                <a16:creationId xmlns:a16="http://schemas.microsoft.com/office/drawing/2014/main" id="{61BE3500-29BE-41CC-B9E3-90D4A1A031EF}"/>
              </a:ext>
            </a:extLst>
          </p:cNvPr>
          <p:cNvSpPr/>
          <p:nvPr/>
        </p:nvSpPr>
        <p:spPr>
          <a:xfrm>
            <a:off x="1680979" y="2222697"/>
            <a:ext cx="3077029" cy="64711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088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3E1A93-70E4-459B-8DAC-48734D507690}"/>
              </a:ext>
            </a:extLst>
          </p:cNvPr>
          <p:cNvSpPr>
            <a:spLocks noGrp="1"/>
          </p:cNvSpPr>
          <p:nvPr>
            <p:ph type="sldNum" sz="quarter" idx="12"/>
          </p:nvPr>
        </p:nvSpPr>
        <p:spPr/>
        <p:txBody>
          <a:bodyPr/>
          <a:lstStyle/>
          <a:p>
            <a:fld id="{DF95B5A6-D793-4AED-B3D4-E74EACBE5324}" type="slidenum">
              <a:rPr lang="en-US" smtClean="0"/>
              <a:t>4</a:t>
            </a:fld>
            <a:endParaRPr lang="en-US"/>
          </a:p>
        </p:txBody>
      </p:sp>
      <p:sp>
        <p:nvSpPr>
          <p:cNvPr id="3" name="TextBox 2">
            <a:extLst>
              <a:ext uri="{FF2B5EF4-FFF2-40B4-BE49-F238E27FC236}">
                <a16:creationId xmlns:a16="http://schemas.microsoft.com/office/drawing/2014/main" id="{B4358BFC-BEFF-4D04-80DB-E899582D9CE3}"/>
              </a:ext>
            </a:extLst>
          </p:cNvPr>
          <p:cNvSpPr txBox="1"/>
          <p:nvPr/>
        </p:nvSpPr>
        <p:spPr>
          <a:xfrm>
            <a:off x="2053883" y="1294228"/>
            <a:ext cx="8539089" cy="1077218"/>
          </a:xfrm>
          <a:prstGeom prst="rect">
            <a:avLst/>
          </a:prstGeom>
          <a:noFill/>
        </p:spPr>
        <p:txBody>
          <a:bodyPr wrap="square" rtlCol="0">
            <a:spAutoFit/>
          </a:bodyPr>
          <a:lstStyle/>
          <a:p>
            <a:pPr algn="ctr"/>
            <a:r>
              <a:rPr lang="en-US" sz="3200" dirty="0"/>
              <a:t>The following sign conventions and nomenclature will be used in the analyses.</a:t>
            </a:r>
          </a:p>
        </p:txBody>
      </p:sp>
      <p:pic>
        <p:nvPicPr>
          <p:cNvPr id="4" name="Picture 1">
            <a:extLst>
              <a:ext uri="{FF2B5EF4-FFF2-40B4-BE49-F238E27FC236}">
                <a16:creationId xmlns:a16="http://schemas.microsoft.com/office/drawing/2014/main" id="{DCDF4189-E363-4C5A-89AB-BB16505E409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582015" y="2960294"/>
            <a:ext cx="1364419" cy="184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a:extLst>
              <a:ext uri="{FF2B5EF4-FFF2-40B4-BE49-F238E27FC236}">
                <a16:creationId xmlns:a16="http://schemas.microsoft.com/office/drawing/2014/main" id="{2FE6EAAE-1129-40F8-B20B-CF1160572E47}"/>
              </a:ext>
            </a:extLst>
          </p:cNvPr>
          <p:cNvGrpSpPr/>
          <p:nvPr/>
        </p:nvGrpSpPr>
        <p:grpSpPr>
          <a:xfrm>
            <a:off x="4262509" y="3882681"/>
            <a:ext cx="4107720" cy="783296"/>
            <a:chOff x="2926076" y="1319793"/>
            <a:chExt cx="6808762" cy="1901485"/>
          </a:xfrm>
        </p:grpSpPr>
        <p:cxnSp>
          <p:nvCxnSpPr>
            <p:cNvPr id="6" name="Straight Connector 5">
              <a:extLst>
                <a:ext uri="{FF2B5EF4-FFF2-40B4-BE49-F238E27FC236}">
                  <a16:creationId xmlns:a16="http://schemas.microsoft.com/office/drawing/2014/main" id="{3F865BBD-38B5-4409-AA73-0FDFAA208B24}"/>
                </a:ext>
              </a:extLst>
            </p:cNvPr>
            <p:cNvCxnSpPr>
              <a:cxnSpLocks/>
            </p:cNvCxnSpPr>
            <p:nvPr/>
          </p:nvCxnSpPr>
          <p:spPr>
            <a:xfrm flipV="1">
              <a:off x="5671030" y="1322139"/>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3327F7E-E06E-4E4D-8585-49714EBC9301}"/>
                </a:ext>
              </a:extLst>
            </p:cNvPr>
            <p:cNvCxnSpPr>
              <a:cxnSpLocks/>
            </p:cNvCxnSpPr>
            <p:nvPr/>
          </p:nvCxnSpPr>
          <p:spPr>
            <a:xfrm flipV="1">
              <a:off x="2926076" y="3193141"/>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C8E704D-7B4C-49A8-9CE8-7694D41543B2}"/>
                </a:ext>
              </a:extLst>
            </p:cNvPr>
            <p:cNvCxnSpPr>
              <a:cxnSpLocks/>
            </p:cNvCxnSpPr>
            <p:nvPr/>
          </p:nvCxnSpPr>
          <p:spPr>
            <a:xfrm>
              <a:off x="4372704" y="1333861"/>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3ECBF58-39A5-49C2-9265-F3F894A9FAC6}"/>
                </a:ext>
              </a:extLst>
            </p:cNvPr>
            <p:cNvCxnSpPr>
              <a:cxnSpLocks/>
            </p:cNvCxnSpPr>
            <p:nvPr/>
          </p:nvCxnSpPr>
          <p:spPr>
            <a:xfrm flipV="1">
              <a:off x="2926076" y="1319793"/>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35BEA69-C0B1-432B-8843-595F7B3BFA0E}"/>
                </a:ext>
              </a:extLst>
            </p:cNvPr>
            <p:cNvCxnSpPr>
              <a:cxnSpLocks/>
            </p:cNvCxnSpPr>
            <p:nvPr/>
          </p:nvCxnSpPr>
          <p:spPr>
            <a:xfrm flipV="1">
              <a:off x="6935366" y="1333862"/>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6C6781B-819A-4638-A213-F79770966875}"/>
                </a:ext>
              </a:extLst>
            </p:cNvPr>
            <p:cNvCxnSpPr>
              <a:cxnSpLocks/>
            </p:cNvCxnSpPr>
            <p:nvPr/>
          </p:nvCxnSpPr>
          <p:spPr>
            <a:xfrm flipH="1" flipV="1">
              <a:off x="4386772" y="1347931"/>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75EE6EC-A093-4EAE-B7B0-6AF2E4D13DE1}"/>
                </a:ext>
              </a:extLst>
            </p:cNvPr>
            <p:cNvCxnSpPr>
              <a:cxnSpLocks/>
            </p:cNvCxnSpPr>
            <p:nvPr/>
          </p:nvCxnSpPr>
          <p:spPr>
            <a:xfrm flipH="1" flipV="1">
              <a:off x="8381994" y="1361999"/>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6DDFFC3-CC1D-4CE2-84F8-39AE5A141B35}"/>
                </a:ext>
              </a:extLst>
            </p:cNvPr>
            <p:cNvCxnSpPr>
              <a:cxnSpLocks/>
            </p:cNvCxnSpPr>
            <p:nvPr/>
          </p:nvCxnSpPr>
          <p:spPr>
            <a:xfrm flipV="1">
              <a:off x="6921297" y="1319793"/>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2189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2945F0-7ED7-450C-B223-20E2C6BCEC12}"/>
              </a:ext>
            </a:extLst>
          </p:cNvPr>
          <p:cNvSpPr>
            <a:spLocks noGrp="1"/>
          </p:cNvSpPr>
          <p:nvPr>
            <p:ph type="sldNum" sz="quarter" idx="12"/>
          </p:nvPr>
        </p:nvSpPr>
        <p:spPr/>
        <p:txBody>
          <a:bodyPr/>
          <a:lstStyle/>
          <a:p>
            <a:fld id="{DF95B5A6-D793-4AED-B3D4-E74EACBE5324}" type="slidenum">
              <a:rPr lang="en-US" smtClean="0"/>
              <a:t>40</a:t>
            </a:fld>
            <a:endParaRPr lang="en-US"/>
          </a:p>
        </p:txBody>
      </p:sp>
      <p:graphicFrame>
        <p:nvGraphicFramePr>
          <p:cNvPr id="3" name="Table 2">
            <a:extLst>
              <a:ext uri="{FF2B5EF4-FFF2-40B4-BE49-F238E27FC236}">
                <a16:creationId xmlns:a16="http://schemas.microsoft.com/office/drawing/2014/main" id="{C7056F64-87FD-4B5B-A34F-45DD3B2D63ED}"/>
              </a:ext>
            </a:extLst>
          </p:cNvPr>
          <p:cNvGraphicFramePr>
            <a:graphicFrameLocks noGrp="1"/>
          </p:cNvGraphicFramePr>
          <p:nvPr>
            <p:extLst>
              <p:ext uri="{D42A27DB-BD31-4B8C-83A1-F6EECF244321}">
                <p14:modId xmlns:p14="http://schemas.microsoft.com/office/powerpoint/2010/main" val="2953929043"/>
              </p:ext>
            </p:extLst>
          </p:nvPr>
        </p:nvGraphicFramePr>
        <p:xfrm>
          <a:off x="764051" y="1234440"/>
          <a:ext cx="10663897" cy="2194560"/>
        </p:xfrm>
        <a:graphic>
          <a:graphicData uri="http://schemas.openxmlformats.org/drawingml/2006/table">
            <a:tbl>
              <a:tblPr firstRow="1" bandRow="1">
                <a:tableStyleId>{5C22544A-7EE6-4342-B048-85BDC9FD1C3A}</a:tableStyleId>
              </a:tblPr>
              <a:tblGrid>
                <a:gridCol w="4104351">
                  <a:extLst>
                    <a:ext uri="{9D8B030D-6E8A-4147-A177-3AD203B41FA5}">
                      <a16:colId xmlns:a16="http://schemas.microsoft.com/office/drawing/2014/main" val="380683217"/>
                    </a:ext>
                  </a:extLst>
                </a:gridCol>
                <a:gridCol w="2037825">
                  <a:extLst>
                    <a:ext uri="{9D8B030D-6E8A-4147-A177-3AD203B41FA5}">
                      <a16:colId xmlns:a16="http://schemas.microsoft.com/office/drawing/2014/main" val="171006933"/>
                    </a:ext>
                  </a:extLst>
                </a:gridCol>
                <a:gridCol w="2037824">
                  <a:extLst>
                    <a:ext uri="{9D8B030D-6E8A-4147-A177-3AD203B41FA5}">
                      <a16:colId xmlns:a16="http://schemas.microsoft.com/office/drawing/2014/main" val="1833557250"/>
                    </a:ext>
                  </a:extLst>
                </a:gridCol>
                <a:gridCol w="2483897">
                  <a:extLst>
                    <a:ext uri="{9D8B030D-6E8A-4147-A177-3AD203B41FA5}">
                      <a16:colId xmlns:a16="http://schemas.microsoft.com/office/drawing/2014/main" val="4287253743"/>
                    </a:ext>
                  </a:extLst>
                </a:gridCol>
              </a:tblGrid>
              <a:tr h="370840">
                <a:tc>
                  <a:txBody>
                    <a:bodyPr/>
                    <a:lstStyle/>
                    <a:p>
                      <a:pPr algn="ctr"/>
                      <a:r>
                        <a:rPr lang="en-US" sz="2400" dirty="0"/>
                        <a:t>Bridge</a:t>
                      </a:r>
                    </a:p>
                  </a:txBody>
                  <a:tcPr/>
                </a:tc>
                <a:tc>
                  <a:txBody>
                    <a:bodyPr/>
                    <a:lstStyle/>
                    <a:p>
                      <a:pPr algn="ctr"/>
                      <a:r>
                        <a:rPr lang="en-US" sz="2400" dirty="0"/>
                        <a:t>Bridge Weight (</a:t>
                      </a:r>
                      <a:r>
                        <a:rPr lang="en-US" sz="2400" dirty="0" err="1"/>
                        <a:t>lb</a:t>
                      </a:r>
                      <a:r>
                        <a:rPr lang="en-US" sz="2400" dirty="0"/>
                        <a:t>)</a:t>
                      </a:r>
                    </a:p>
                  </a:txBody>
                  <a:tcPr/>
                </a:tc>
                <a:tc>
                  <a:txBody>
                    <a:bodyPr/>
                    <a:lstStyle/>
                    <a:p>
                      <a:pPr algn="ctr"/>
                      <a:r>
                        <a:rPr lang="en-US" sz="2400" dirty="0"/>
                        <a:t>Failure Load (</a:t>
                      </a:r>
                      <a:r>
                        <a:rPr lang="en-US" sz="2400" dirty="0" err="1"/>
                        <a:t>lb</a:t>
                      </a:r>
                      <a:r>
                        <a:rPr lang="en-US" sz="2400" dirty="0"/>
                        <a:t>)</a:t>
                      </a:r>
                    </a:p>
                  </a:txBody>
                  <a:tcPr/>
                </a:tc>
                <a:tc>
                  <a:txBody>
                    <a:bodyPr/>
                    <a:lstStyle/>
                    <a:p>
                      <a:pPr algn="ctr"/>
                      <a:r>
                        <a:rPr lang="en-US" sz="2400" dirty="0"/>
                        <a:t>Structural Ratio (load/weight)</a:t>
                      </a:r>
                    </a:p>
                  </a:txBody>
                  <a:tcPr/>
                </a:tc>
                <a:extLst>
                  <a:ext uri="{0D108BD9-81ED-4DB2-BD59-A6C34878D82A}">
                    <a16:rowId xmlns:a16="http://schemas.microsoft.com/office/drawing/2014/main" val="3062781026"/>
                  </a:ext>
                </a:extLst>
              </a:tr>
              <a:tr h="370840">
                <a:tc>
                  <a:txBody>
                    <a:bodyPr/>
                    <a:lstStyle/>
                    <a:p>
                      <a:r>
                        <a:rPr lang="en-US" sz="2400" dirty="0"/>
                        <a:t>A - Plank</a:t>
                      </a:r>
                    </a:p>
                  </a:txBody>
                  <a:tcPr/>
                </a:tc>
                <a:tc>
                  <a:txBody>
                    <a:bodyPr/>
                    <a:lstStyle/>
                    <a:p>
                      <a:pPr algn="ctr"/>
                      <a:r>
                        <a:rPr lang="en-US" sz="2400" dirty="0"/>
                        <a:t>0.02 </a:t>
                      </a:r>
                    </a:p>
                  </a:txBody>
                  <a:tcPr/>
                </a:tc>
                <a:tc>
                  <a:txBody>
                    <a:bodyPr/>
                    <a:lstStyle/>
                    <a:p>
                      <a:pPr algn="ctr"/>
                      <a:r>
                        <a:rPr lang="en-US" sz="2400" dirty="0"/>
                        <a:t>8.0</a:t>
                      </a:r>
                    </a:p>
                  </a:txBody>
                  <a:tcPr/>
                </a:tc>
                <a:tc>
                  <a:txBody>
                    <a:bodyPr/>
                    <a:lstStyle/>
                    <a:p>
                      <a:pPr algn="ctr"/>
                      <a:r>
                        <a:rPr lang="en-US" sz="2400" dirty="0"/>
                        <a:t>400</a:t>
                      </a:r>
                    </a:p>
                  </a:txBody>
                  <a:tcPr/>
                </a:tc>
                <a:extLst>
                  <a:ext uri="{0D108BD9-81ED-4DB2-BD59-A6C34878D82A}">
                    <a16:rowId xmlns:a16="http://schemas.microsoft.com/office/drawing/2014/main" val="1668158302"/>
                  </a:ext>
                </a:extLst>
              </a:tr>
              <a:tr h="370840">
                <a:tc>
                  <a:txBody>
                    <a:bodyPr/>
                    <a:lstStyle/>
                    <a:p>
                      <a:r>
                        <a:rPr lang="en-US" sz="2400" dirty="0"/>
                        <a:t>B - Truss w/ Vertical Members</a:t>
                      </a:r>
                    </a:p>
                  </a:txBody>
                  <a:tcPr/>
                </a:tc>
                <a:tc>
                  <a:txBody>
                    <a:bodyPr/>
                    <a:lstStyle/>
                    <a:p>
                      <a:pPr algn="ctr"/>
                      <a:r>
                        <a:rPr lang="en-US" sz="2400" dirty="0"/>
                        <a:t>0.02</a:t>
                      </a:r>
                    </a:p>
                  </a:txBody>
                  <a:tcPr/>
                </a:tc>
                <a:tc>
                  <a:txBody>
                    <a:bodyPr/>
                    <a:lstStyle/>
                    <a:p>
                      <a:pPr algn="ctr"/>
                      <a:r>
                        <a:rPr lang="en-US" sz="2400" dirty="0"/>
                        <a:t>12.6</a:t>
                      </a:r>
                    </a:p>
                  </a:txBody>
                  <a:tcPr/>
                </a:tc>
                <a:tc>
                  <a:txBody>
                    <a:bodyPr/>
                    <a:lstStyle/>
                    <a:p>
                      <a:pPr algn="ctr"/>
                      <a:r>
                        <a:rPr lang="en-US" sz="2400" dirty="0"/>
                        <a:t>630</a:t>
                      </a:r>
                    </a:p>
                  </a:txBody>
                  <a:tcPr/>
                </a:tc>
                <a:extLst>
                  <a:ext uri="{0D108BD9-81ED-4DB2-BD59-A6C34878D82A}">
                    <a16:rowId xmlns:a16="http://schemas.microsoft.com/office/drawing/2014/main" val="562970479"/>
                  </a:ext>
                </a:extLst>
              </a:tr>
              <a:tr h="370840">
                <a:tc>
                  <a:txBody>
                    <a:bodyPr/>
                    <a:lstStyle/>
                    <a:p>
                      <a:r>
                        <a:rPr lang="en-US" sz="2400" dirty="0"/>
                        <a:t>C - Truss w/o Vertical Members</a:t>
                      </a:r>
                    </a:p>
                  </a:txBody>
                  <a:tcPr/>
                </a:tc>
                <a:tc>
                  <a:txBody>
                    <a:bodyPr/>
                    <a:lstStyle/>
                    <a:p>
                      <a:pPr algn="ctr"/>
                      <a:r>
                        <a:rPr lang="en-US" sz="2400" dirty="0"/>
                        <a:t>0.02</a:t>
                      </a:r>
                    </a:p>
                  </a:txBody>
                  <a:tcPr/>
                </a:tc>
                <a:tc>
                  <a:txBody>
                    <a:bodyPr/>
                    <a:lstStyle/>
                    <a:p>
                      <a:pPr algn="ctr"/>
                      <a:r>
                        <a:rPr lang="en-US" sz="2400" dirty="0"/>
                        <a:t>10.6</a:t>
                      </a:r>
                    </a:p>
                  </a:txBody>
                  <a:tcPr/>
                </a:tc>
                <a:tc>
                  <a:txBody>
                    <a:bodyPr/>
                    <a:lstStyle/>
                    <a:p>
                      <a:pPr algn="ctr"/>
                      <a:r>
                        <a:rPr lang="en-US" sz="2400" dirty="0"/>
                        <a:t>530</a:t>
                      </a:r>
                    </a:p>
                  </a:txBody>
                  <a:tcPr/>
                </a:tc>
                <a:extLst>
                  <a:ext uri="{0D108BD9-81ED-4DB2-BD59-A6C34878D82A}">
                    <a16:rowId xmlns:a16="http://schemas.microsoft.com/office/drawing/2014/main" val="138907267"/>
                  </a:ext>
                </a:extLst>
              </a:tr>
            </a:tbl>
          </a:graphicData>
        </a:graphic>
      </p:graphicFrame>
      <p:sp>
        <p:nvSpPr>
          <p:cNvPr id="4" name="TextBox 3">
            <a:extLst>
              <a:ext uri="{FF2B5EF4-FFF2-40B4-BE49-F238E27FC236}">
                <a16:creationId xmlns:a16="http://schemas.microsoft.com/office/drawing/2014/main" id="{E7486DD8-FA3B-4D9D-89B6-06280BF2EF52}"/>
              </a:ext>
            </a:extLst>
          </p:cNvPr>
          <p:cNvSpPr txBox="1"/>
          <p:nvPr/>
        </p:nvSpPr>
        <p:spPr>
          <a:xfrm>
            <a:off x="658837" y="4051495"/>
            <a:ext cx="10874326" cy="461665"/>
          </a:xfrm>
          <a:prstGeom prst="rect">
            <a:avLst/>
          </a:prstGeom>
          <a:noFill/>
        </p:spPr>
        <p:txBody>
          <a:bodyPr wrap="square" rtlCol="0">
            <a:spAutoFit/>
          </a:bodyPr>
          <a:lstStyle/>
          <a:p>
            <a:r>
              <a:rPr lang="en-US" sz="2400" dirty="0"/>
              <a:t>The bridge with the vertical members was the strongest and most efficient structure.</a:t>
            </a:r>
          </a:p>
        </p:txBody>
      </p:sp>
    </p:spTree>
    <p:extLst>
      <p:ext uri="{BB962C8B-B14F-4D97-AF65-F5344CB8AC3E}">
        <p14:creationId xmlns:p14="http://schemas.microsoft.com/office/powerpoint/2010/main" val="1284127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E4A81C-BD12-4AC0-91A3-37FE2D5A8E53}"/>
              </a:ext>
            </a:extLst>
          </p:cNvPr>
          <p:cNvSpPr>
            <a:spLocks noGrp="1"/>
          </p:cNvSpPr>
          <p:nvPr>
            <p:ph type="sldNum" sz="quarter" idx="12"/>
          </p:nvPr>
        </p:nvSpPr>
        <p:spPr/>
        <p:txBody>
          <a:bodyPr/>
          <a:lstStyle/>
          <a:p>
            <a:fld id="{DF95B5A6-D793-4AED-B3D4-E74EACBE5324}" type="slidenum">
              <a:rPr lang="en-US" smtClean="0"/>
              <a:t>41</a:t>
            </a:fld>
            <a:endParaRPr lang="en-US"/>
          </a:p>
        </p:txBody>
      </p:sp>
      <p:sp>
        <p:nvSpPr>
          <p:cNvPr id="4" name="TextBox 3">
            <a:extLst>
              <a:ext uri="{FF2B5EF4-FFF2-40B4-BE49-F238E27FC236}">
                <a16:creationId xmlns:a16="http://schemas.microsoft.com/office/drawing/2014/main" id="{781FECC3-305C-4746-AEFE-8FBC19041412}"/>
              </a:ext>
            </a:extLst>
          </p:cNvPr>
          <p:cNvSpPr txBox="1"/>
          <p:nvPr/>
        </p:nvSpPr>
        <p:spPr>
          <a:xfrm>
            <a:off x="2672862" y="323557"/>
            <a:ext cx="6330461" cy="584775"/>
          </a:xfrm>
          <a:prstGeom prst="rect">
            <a:avLst/>
          </a:prstGeom>
          <a:noFill/>
        </p:spPr>
        <p:txBody>
          <a:bodyPr wrap="square" rtlCol="0">
            <a:spAutoFit/>
          </a:bodyPr>
          <a:lstStyle/>
          <a:p>
            <a:pPr algn="ctr"/>
            <a:r>
              <a:rPr lang="en-US" sz="3200" dirty="0"/>
              <a:t>Hypothesis 1 </a:t>
            </a:r>
          </a:p>
        </p:txBody>
      </p:sp>
      <p:sp>
        <p:nvSpPr>
          <p:cNvPr id="5" name="TextBox 4">
            <a:extLst>
              <a:ext uri="{FF2B5EF4-FFF2-40B4-BE49-F238E27FC236}">
                <a16:creationId xmlns:a16="http://schemas.microsoft.com/office/drawing/2014/main" id="{2D7E1D86-24DB-412F-BAD7-8C3DED4F1B56}"/>
              </a:ext>
            </a:extLst>
          </p:cNvPr>
          <p:cNvSpPr txBox="1"/>
          <p:nvPr/>
        </p:nvSpPr>
        <p:spPr>
          <a:xfrm>
            <a:off x="940191" y="2152355"/>
            <a:ext cx="10311618"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truss structures could carry more load and thus were the more efficient structures. </a:t>
            </a:r>
            <a:endParaRPr lang="en-US" dirty="0"/>
          </a:p>
        </p:txBody>
      </p:sp>
      <p:sp>
        <p:nvSpPr>
          <p:cNvPr id="7" name="TextBox 6">
            <a:extLst>
              <a:ext uri="{FF2B5EF4-FFF2-40B4-BE49-F238E27FC236}">
                <a16:creationId xmlns:a16="http://schemas.microsoft.com/office/drawing/2014/main" id="{3C5D2067-3F91-448A-87AD-5BEEA6765374}"/>
              </a:ext>
            </a:extLst>
          </p:cNvPr>
          <p:cNvSpPr txBox="1"/>
          <p:nvPr/>
        </p:nvSpPr>
        <p:spPr>
          <a:xfrm>
            <a:off x="940191" y="1475359"/>
            <a:ext cx="9967414"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Proven to be </a:t>
            </a:r>
            <a:r>
              <a:rPr lang="en-US" sz="2400" b="1" dirty="0"/>
              <a:t>CORRECT</a:t>
            </a:r>
            <a:r>
              <a:rPr lang="en-US" sz="2400" dirty="0"/>
              <a:t>. </a:t>
            </a:r>
            <a:endParaRPr lang="en-US" dirty="0"/>
          </a:p>
        </p:txBody>
      </p:sp>
    </p:spTree>
    <p:extLst>
      <p:ext uri="{BB962C8B-B14F-4D97-AF65-F5344CB8AC3E}">
        <p14:creationId xmlns:p14="http://schemas.microsoft.com/office/powerpoint/2010/main" val="3694412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E4A81C-BD12-4AC0-91A3-37FE2D5A8E53}"/>
              </a:ext>
            </a:extLst>
          </p:cNvPr>
          <p:cNvSpPr>
            <a:spLocks noGrp="1"/>
          </p:cNvSpPr>
          <p:nvPr>
            <p:ph type="sldNum" sz="quarter" idx="12"/>
          </p:nvPr>
        </p:nvSpPr>
        <p:spPr/>
        <p:txBody>
          <a:bodyPr/>
          <a:lstStyle/>
          <a:p>
            <a:fld id="{DF95B5A6-D793-4AED-B3D4-E74EACBE5324}" type="slidenum">
              <a:rPr lang="en-US" smtClean="0"/>
              <a:t>42</a:t>
            </a:fld>
            <a:endParaRPr lang="en-US"/>
          </a:p>
        </p:txBody>
      </p:sp>
      <p:sp>
        <p:nvSpPr>
          <p:cNvPr id="4" name="TextBox 3">
            <a:extLst>
              <a:ext uri="{FF2B5EF4-FFF2-40B4-BE49-F238E27FC236}">
                <a16:creationId xmlns:a16="http://schemas.microsoft.com/office/drawing/2014/main" id="{781FECC3-305C-4746-AEFE-8FBC19041412}"/>
              </a:ext>
            </a:extLst>
          </p:cNvPr>
          <p:cNvSpPr txBox="1"/>
          <p:nvPr/>
        </p:nvSpPr>
        <p:spPr>
          <a:xfrm>
            <a:off x="2672862" y="323557"/>
            <a:ext cx="6330461" cy="584775"/>
          </a:xfrm>
          <a:prstGeom prst="rect">
            <a:avLst/>
          </a:prstGeom>
          <a:noFill/>
        </p:spPr>
        <p:txBody>
          <a:bodyPr wrap="square" rtlCol="0">
            <a:spAutoFit/>
          </a:bodyPr>
          <a:lstStyle/>
          <a:p>
            <a:pPr algn="ctr"/>
            <a:r>
              <a:rPr lang="en-US" sz="3200" dirty="0"/>
              <a:t>Hypothesis 2</a:t>
            </a:r>
          </a:p>
        </p:txBody>
      </p:sp>
      <p:sp>
        <p:nvSpPr>
          <p:cNvPr id="5" name="TextBox 4">
            <a:extLst>
              <a:ext uri="{FF2B5EF4-FFF2-40B4-BE49-F238E27FC236}">
                <a16:creationId xmlns:a16="http://schemas.microsoft.com/office/drawing/2014/main" id="{2D7E1D86-24DB-412F-BAD7-8C3DED4F1B56}"/>
              </a:ext>
            </a:extLst>
          </p:cNvPr>
          <p:cNvSpPr txBox="1"/>
          <p:nvPr/>
        </p:nvSpPr>
        <p:spPr>
          <a:xfrm>
            <a:off x="940191" y="1927274"/>
            <a:ext cx="9967414"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analysis is for a “perfect” structure where all angles are precise, the structure remains perfectly vertical, all joints have the same strength, and all members have the same strength.  The actual models were not “perfect”.</a:t>
            </a:r>
            <a:endParaRPr lang="en-US" dirty="0"/>
          </a:p>
        </p:txBody>
      </p:sp>
      <p:sp>
        <p:nvSpPr>
          <p:cNvPr id="6" name="TextBox 5">
            <a:extLst>
              <a:ext uri="{FF2B5EF4-FFF2-40B4-BE49-F238E27FC236}">
                <a16:creationId xmlns:a16="http://schemas.microsoft.com/office/drawing/2014/main" id="{01A0A1D5-4583-4EC2-A3EA-C9EFEA504D5E}"/>
              </a:ext>
            </a:extLst>
          </p:cNvPr>
          <p:cNvSpPr txBox="1"/>
          <p:nvPr/>
        </p:nvSpPr>
        <p:spPr>
          <a:xfrm>
            <a:off x="940192" y="3222653"/>
            <a:ext cx="9967414"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t>As indicated in the summary of member loads, it was suggested that the zero-load members were necessary for structural integrity.  As the bridges were loaded, small initial asymmetries caused off-ideal alignments and loading which ultimately caused the zero-load members to become loaded.  The vertical members in Bridge-B kept the top horizontal members from flexing and allowed the structure to hold more load.  </a:t>
            </a:r>
            <a:endParaRPr lang="en-US" dirty="0"/>
          </a:p>
        </p:txBody>
      </p:sp>
      <p:sp>
        <p:nvSpPr>
          <p:cNvPr id="7" name="TextBox 6">
            <a:extLst>
              <a:ext uri="{FF2B5EF4-FFF2-40B4-BE49-F238E27FC236}">
                <a16:creationId xmlns:a16="http://schemas.microsoft.com/office/drawing/2014/main" id="{27933A59-B75C-4EDE-9EA2-EDE11EC90EFD}"/>
              </a:ext>
            </a:extLst>
          </p:cNvPr>
          <p:cNvSpPr txBox="1"/>
          <p:nvPr/>
        </p:nvSpPr>
        <p:spPr>
          <a:xfrm>
            <a:off x="940191" y="1278411"/>
            <a:ext cx="9967414"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Proven to be </a:t>
            </a:r>
            <a:r>
              <a:rPr lang="en-US" sz="2400" b="1" dirty="0"/>
              <a:t>INCORRECT</a:t>
            </a:r>
            <a:r>
              <a:rPr lang="en-US" sz="2400" dirty="0"/>
              <a:t>. </a:t>
            </a:r>
            <a:endParaRPr lang="en-US" dirty="0"/>
          </a:p>
        </p:txBody>
      </p:sp>
    </p:spTree>
    <p:extLst>
      <p:ext uri="{BB962C8B-B14F-4D97-AF65-F5344CB8AC3E}">
        <p14:creationId xmlns:p14="http://schemas.microsoft.com/office/powerpoint/2010/main" val="217328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8B3D72-954F-43AF-9EA2-EAF5EEF75AEA}"/>
              </a:ext>
            </a:extLst>
          </p:cNvPr>
          <p:cNvSpPr>
            <a:spLocks noGrp="1"/>
          </p:cNvSpPr>
          <p:nvPr>
            <p:ph type="sldNum" sz="quarter" idx="12"/>
          </p:nvPr>
        </p:nvSpPr>
        <p:spPr/>
        <p:txBody>
          <a:bodyPr/>
          <a:lstStyle/>
          <a:p>
            <a:fld id="{DF95B5A6-D793-4AED-B3D4-E74EACBE5324}" type="slidenum">
              <a:rPr lang="en-US" smtClean="0"/>
              <a:t>43</a:t>
            </a:fld>
            <a:endParaRPr lang="en-US"/>
          </a:p>
        </p:txBody>
      </p:sp>
      <p:sp>
        <p:nvSpPr>
          <p:cNvPr id="3" name="TextBox 2">
            <a:extLst>
              <a:ext uri="{FF2B5EF4-FFF2-40B4-BE49-F238E27FC236}">
                <a16:creationId xmlns:a16="http://schemas.microsoft.com/office/drawing/2014/main" id="{2F37DF21-6254-4BE5-8BB2-13C24D140907}"/>
              </a:ext>
            </a:extLst>
          </p:cNvPr>
          <p:cNvSpPr txBox="1"/>
          <p:nvPr/>
        </p:nvSpPr>
        <p:spPr>
          <a:xfrm>
            <a:off x="1252023" y="5183668"/>
            <a:ext cx="9687949"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Actual structures, no matter how carefully they are built, are not going to be “perfect”.</a:t>
            </a:r>
          </a:p>
        </p:txBody>
      </p:sp>
      <p:sp>
        <p:nvSpPr>
          <p:cNvPr id="4" name="TextBox 3">
            <a:extLst>
              <a:ext uri="{FF2B5EF4-FFF2-40B4-BE49-F238E27FC236}">
                <a16:creationId xmlns:a16="http://schemas.microsoft.com/office/drawing/2014/main" id="{A22AEA4F-9D09-44F8-9DD7-9CF34932F321}"/>
              </a:ext>
            </a:extLst>
          </p:cNvPr>
          <p:cNvSpPr txBox="1"/>
          <p:nvPr/>
        </p:nvSpPr>
        <p:spPr>
          <a:xfrm>
            <a:off x="2531279" y="195409"/>
            <a:ext cx="7133225" cy="584775"/>
          </a:xfrm>
          <a:prstGeom prst="rect">
            <a:avLst/>
          </a:prstGeom>
          <a:noFill/>
        </p:spPr>
        <p:txBody>
          <a:bodyPr wrap="square" rtlCol="0">
            <a:spAutoFit/>
          </a:bodyPr>
          <a:lstStyle/>
          <a:p>
            <a:pPr algn="ctr"/>
            <a:r>
              <a:rPr lang="en-US" sz="3200" dirty="0"/>
              <a:t>Conclusions</a:t>
            </a:r>
          </a:p>
        </p:txBody>
      </p:sp>
      <p:sp>
        <p:nvSpPr>
          <p:cNvPr id="6" name="TextBox 5">
            <a:extLst>
              <a:ext uri="{FF2B5EF4-FFF2-40B4-BE49-F238E27FC236}">
                <a16:creationId xmlns:a16="http://schemas.microsoft.com/office/drawing/2014/main" id="{AE9C2C09-28C5-4C66-9C01-8B79DDF1E2DD}"/>
              </a:ext>
            </a:extLst>
          </p:cNvPr>
          <p:cNvSpPr txBox="1"/>
          <p:nvPr/>
        </p:nvSpPr>
        <p:spPr>
          <a:xfrm>
            <a:off x="1252024" y="3826548"/>
            <a:ext cx="9687950"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Theoretical analyses are only as good as the assumptions made.  The assumption that the actual structure will be ideal is not a sound assumption.</a:t>
            </a:r>
          </a:p>
        </p:txBody>
      </p:sp>
      <p:sp>
        <p:nvSpPr>
          <p:cNvPr id="7" name="TextBox 6">
            <a:extLst>
              <a:ext uri="{FF2B5EF4-FFF2-40B4-BE49-F238E27FC236}">
                <a16:creationId xmlns:a16="http://schemas.microsoft.com/office/drawing/2014/main" id="{8A3D80D2-4B5B-4FEC-B620-41231B73C8D8}"/>
              </a:ext>
            </a:extLst>
          </p:cNvPr>
          <p:cNvSpPr txBox="1"/>
          <p:nvPr/>
        </p:nvSpPr>
        <p:spPr>
          <a:xfrm>
            <a:off x="1252024" y="1130439"/>
            <a:ext cx="9687950"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A truss structure will carry more load than a simple plank structure of the same weight and material.</a:t>
            </a:r>
          </a:p>
        </p:txBody>
      </p:sp>
      <p:sp>
        <p:nvSpPr>
          <p:cNvPr id="8" name="TextBox 7">
            <a:extLst>
              <a:ext uri="{FF2B5EF4-FFF2-40B4-BE49-F238E27FC236}">
                <a16:creationId xmlns:a16="http://schemas.microsoft.com/office/drawing/2014/main" id="{1E59D05B-BADF-4012-AFE4-7428F786F0CF}"/>
              </a:ext>
            </a:extLst>
          </p:cNvPr>
          <p:cNvSpPr txBox="1"/>
          <p:nvPr/>
        </p:nvSpPr>
        <p:spPr>
          <a:xfrm>
            <a:off x="1252024" y="2856306"/>
            <a:ext cx="9687952"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In general, zero-load members are important to the structural integrity of a truss structure and thus should not be removed from the design.</a:t>
            </a:r>
          </a:p>
        </p:txBody>
      </p:sp>
      <p:sp>
        <p:nvSpPr>
          <p:cNvPr id="9" name="TextBox 8">
            <a:extLst>
              <a:ext uri="{FF2B5EF4-FFF2-40B4-BE49-F238E27FC236}">
                <a16:creationId xmlns:a16="http://schemas.microsoft.com/office/drawing/2014/main" id="{19A8ABE2-6646-42B2-9B6A-1A68E5ED6EE3}"/>
              </a:ext>
            </a:extLst>
          </p:cNvPr>
          <p:cNvSpPr txBox="1"/>
          <p:nvPr/>
        </p:nvSpPr>
        <p:spPr>
          <a:xfrm>
            <a:off x="1252023" y="2181594"/>
            <a:ext cx="9687951"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Truss structures tend to be stiff and can fail with little warning.  </a:t>
            </a:r>
          </a:p>
        </p:txBody>
      </p:sp>
    </p:spTree>
    <p:extLst>
      <p:ext uri="{BB962C8B-B14F-4D97-AF65-F5344CB8AC3E}">
        <p14:creationId xmlns:p14="http://schemas.microsoft.com/office/powerpoint/2010/main" val="2560173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A92025-F4EF-45F0-80B0-078E4C53C7F5}"/>
              </a:ext>
            </a:extLst>
          </p:cNvPr>
          <p:cNvSpPr>
            <a:spLocks noGrp="1"/>
          </p:cNvSpPr>
          <p:nvPr>
            <p:ph type="sldNum" sz="quarter" idx="12"/>
          </p:nvPr>
        </p:nvSpPr>
        <p:spPr/>
        <p:txBody>
          <a:bodyPr/>
          <a:lstStyle/>
          <a:p>
            <a:fld id="{520DCC47-79FA-482E-96B5-4001151A635B}" type="slidenum">
              <a:rPr lang="en-US" smtClean="0"/>
              <a:t>5</a:t>
            </a:fld>
            <a:endParaRPr lang="en-US"/>
          </a:p>
        </p:txBody>
      </p:sp>
      <p:sp>
        <p:nvSpPr>
          <p:cNvPr id="3" name="TextBox 2">
            <a:extLst>
              <a:ext uri="{FF2B5EF4-FFF2-40B4-BE49-F238E27FC236}">
                <a16:creationId xmlns:a16="http://schemas.microsoft.com/office/drawing/2014/main" id="{17877FD3-B0AC-4B6C-970B-F788FD2C2FEB}"/>
              </a:ext>
            </a:extLst>
          </p:cNvPr>
          <p:cNvSpPr txBox="1"/>
          <p:nvPr/>
        </p:nvSpPr>
        <p:spPr>
          <a:xfrm>
            <a:off x="2386260" y="176188"/>
            <a:ext cx="7199086" cy="584775"/>
          </a:xfrm>
          <a:prstGeom prst="rect">
            <a:avLst/>
          </a:prstGeom>
          <a:noFill/>
        </p:spPr>
        <p:txBody>
          <a:bodyPr wrap="square" rtlCol="0">
            <a:spAutoFit/>
          </a:bodyPr>
          <a:lstStyle/>
          <a:p>
            <a:pPr algn="ctr"/>
            <a:r>
              <a:rPr lang="en-US" sz="3200" b="1" dirty="0"/>
              <a:t>Method of Joints </a:t>
            </a:r>
            <a:r>
              <a:rPr lang="en-US" sz="3200" dirty="0"/>
              <a:t>– Force Sign Convention</a:t>
            </a:r>
          </a:p>
        </p:txBody>
      </p:sp>
      <p:cxnSp>
        <p:nvCxnSpPr>
          <p:cNvPr id="5" name="Straight Arrow Connector 4">
            <a:extLst>
              <a:ext uri="{FF2B5EF4-FFF2-40B4-BE49-F238E27FC236}">
                <a16:creationId xmlns:a16="http://schemas.microsoft.com/office/drawing/2014/main" id="{6F02F579-B370-4313-9059-C0CC16AFFFC3}"/>
              </a:ext>
            </a:extLst>
          </p:cNvPr>
          <p:cNvCxnSpPr/>
          <p:nvPr/>
        </p:nvCxnSpPr>
        <p:spPr>
          <a:xfrm>
            <a:off x="1392702" y="4684539"/>
            <a:ext cx="9186203"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BDCFBF3-1432-434E-AE92-D44C7B75C5ED}"/>
              </a:ext>
            </a:extLst>
          </p:cNvPr>
          <p:cNvCxnSpPr>
            <a:cxnSpLocks/>
          </p:cNvCxnSpPr>
          <p:nvPr/>
        </p:nvCxnSpPr>
        <p:spPr>
          <a:xfrm flipV="1">
            <a:off x="1406770" y="984740"/>
            <a:ext cx="0" cy="371654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AD66D80-CACD-44E5-8779-EC6648EADC10}"/>
              </a:ext>
            </a:extLst>
          </p:cNvPr>
          <p:cNvSpPr txBox="1"/>
          <p:nvPr/>
        </p:nvSpPr>
        <p:spPr>
          <a:xfrm>
            <a:off x="953258" y="1160585"/>
            <a:ext cx="675247" cy="523220"/>
          </a:xfrm>
          <a:prstGeom prst="rect">
            <a:avLst/>
          </a:prstGeom>
          <a:noFill/>
        </p:spPr>
        <p:txBody>
          <a:bodyPr wrap="square" rtlCol="0">
            <a:spAutoFit/>
          </a:bodyPr>
          <a:lstStyle/>
          <a:p>
            <a:r>
              <a:rPr lang="en-US" sz="2800" dirty="0"/>
              <a:t>Y</a:t>
            </a:r>
          </a:p>
        </p:txBody>
      </p:sp>
      <p:sp>
        <p:nvSpPr>
          <p:cNvPr id="10" name="TextBox 9">
            <a:extLst>
              <a:ext uri="{FF2B5EF4-FFF2-40B4-BE49-F238E27FC236}">
                <a16:creationId xmlns:a16="http://schemas.microsoft.com/office/drawing/2014/main" id="{70E97862-3D49-435D-9871-5EB6E4890C76}"/>
              </a:ext>
            </a:extLst>
          </p:cNvPr>
          <p:cNvSpPr txBox="1"/>
          <p:nvPr/>
        </p:nvSpPr>
        <p:spPr>
          <a:xfrm>
            <a:off x="9982199" y="4815701"/>
            <a:ext cx="675247" cy="523220"/>
          </a:xfrm>
          <a:prstGeom prst="rect">
            <a:avLst/>
          </a:prstGeom>
          <a:noFill/>
        </p:spPr>
        <p:txBody>
          <a:bodyPr wrap="square" rtlCol="0">
            <a:spAutoFit/>
          </a:bodyPr>
          <a:lstStyle/>
          <a:p>
            <a:r>
              <a:rPr lang="en-US" sz="2800" dirty="0"/>
              <a:t>X</a:t>
            </a:r>
          </a:p>
        </p:txBody>
      </p:sp>
      <p:grpSp>
        <p:nvGrpSpPr>
          <p:cNvPr id="8" name="Group 7">
            <a:extLst>
              <a:ext uri="{FF2B5EF4-FFF2-40B4-BE49-F238E27FC236}">
                <a16:creationId xmlns:a16="http://schemas.microsoft.com/office/drawing/2014/main" id="{462D1E05-578F-4BD2-B2F7-09E86200BE19}"/>
              </a:ext>
            </a:extLst>
          </p:cNvPr>
          <p:cNvGrpSpPr/>
          <p:nvPr/>
        </p:nvGrpSpPr>
        <p:grpSpPr>
          <a:xfrm>
            <a:off x="4581816" y="2189274"/>
            <a:ext cx="7291313" cy="461665"/>
            <a:chOff x="5317588" y="2090336"/>
            <a:chExt cx="7291313" cy="461665"/>
          </a:xfrm>
        </p:grpSpPr>
        <p:cxnSp>
          <p:nvCxnSpPr>
            <p:cNvPr id="12" name="Straight Arrow Connector 11">
              <a:extLst>
                <a:ext uri="{FF2B5EF4-FFF2-40B4-BE49-F238E27FC236}">
                  <a16:creationId xmlns:a16="http://schemas.microsoft.com/office/drawing/2014/main" id="{C91CF3CB-F443-4F7D-9FE5-943F9D71AB3C}"/>
                </a:ext>
              </a:extLst>
            </p:cNvPr>
            <p:cNvCxnSpPr/>
            <p:nvPr/>
          </p:nvCxnSpPr>
          <p:spPr>
            <a:xfrm>
              <a:off x="5317588" y="2321169"/>
              <a:ext cx="2757267"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9E6ED8A-778E-4525-9E74-AB74D16D0BE4}"/>
                </a:ext>
              </a:extLst>
            </p:cNvPr>
            <p:cNvSpPr txBox="1"/>
            <p:nvPr/>
          </p:nvSpPr>
          <p:spPr>
            <a:xfrm>
              <a:off x="8211457" y="2090336"/>
              <a:ext cx="4397444" cy="461665"/>
            </a:xfrm>
            <a:prstGeom prst="rect">
              <a:avLst/>
            </a:prstGeom>
            <a:noFill/>
          </p:spPr>
          <p:txBody>
            <a:bodyPr wrap="square" rtlCol="0">
              <a:spAutoFit/>
            </a:bodyPr>
            <a:lstStyle/>
            <a:p>
              <a:r>
                <a:rPr lang="en-US" sz="2400" dirty="0"/>
                <a:t>Positive X-Force Direction  ( + F )</a:t>
              </a:r>
            </a:p>
          </p:txBody>
        </p:sp>
      </p:grpSp>
      <p:grpSp>
        <p:nvGrpSpPr>
          <p:cNvPr id="11" name="Group 10">
            <a:extLst>
              <a:ext uri="{FF2B5EF4-FFF2-40B4-BE49-F238E27FC236}">
                <a16:creationId xmlns:a16="http://schemas.microsoft.com/office/drawing/2014/main" id="{0597049A-9D1D-416B-9CE5-A8A255DFAC0B}"/>
              </a:ext>
            </a:extLst>
          </p:cNvPr>
          <p:cNvGrpSpPr/>
          <p:nvPr/>
        </p:nvGrpSpPr>
        <p:grpSpPr>
          <a:xfrm>
            <a:off x="4581816" y="2827958"/>
            <a:ext cx="7291313" cy="461665"/>
            <a:chOff x="5317588" y="2919121"/>
            <a:chExt cx="7291313" cy="461665"/>
          </a:xfrm>
        </p:grpSpPr>
        <p:cxnSp>
          <p:nvCxnSpPr>
            <p:cNvPr id="13" name="Straight Arrow Connector 12">
              <a:extLst>
                <a:ext uri="{FF2B5EF4-FFF2-40B4-BE49-F238E27FC236}">
                  <a16:creationId xmlns:a16="http://schemas.microsoft.com/office/drawing/2014/main" id="{BB25F877-67C6-4259-834F-F52A028CAF25}"/>
                </a:ext>
              </a:extLst>
            </p:cNvPr>
            <p:cNvCxnSpPr>
              <a:cxnSpLocks/>
            </p:cNvCxnSpPr>
            <p:nvPr/>
          </p:nvCxnSpPr>
          <p:spPr>
            <a:xfrm flipH="1">
              <a:off x="5317588" y="3168579"/>
              <a:ext cx="2757266"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21CAE51-DCC5-4C85-A5A6-F0C7674F4A1E}"/>
                </a:ext>
              </a:extLst>
            </p:cNvPr>
            <p:cNvSpPr txBox="1"/>
            <p:nvPr/>
          </p:nvSpPr>
          <p:spPr>
            <a:xfrm>
              <a:off x="8211457" y="2919121"/>
              <a:ext cx="4397444" cy="461665"/>
            </a:xfrm>
            <a:prstGeom prst="rect">
              <a:avLst/>
            </a:prstGeom>
            <a:noFill/>
          </p:spPr>
          <p:txBody>
            <a:bodyPr wrap="square" rtlCol="0">
              <a:spAutoFit/>
            </a:bodyPr>
            <a:lstStyle/>
            <a:p>
              <a:r>
                <a:rPr lang="en-US" sz="2400" dirty="0"/>
                <a:t>Negative X-Force Direction  ( - F )</a:t>
              </a:r>
            </a:p>
          </p:txBody>
        </p:sp>
      </p:grpSp>
      <p:grpSp>
        <p:nvGrpSpPr>
          <p:cNvPr id="4" name="Group 3">
            <a:extLst>
              <a:ext uri="{FF2B5EF4-FFF2-40B4-BE49-F238E27FC236}">
                <a16:creationId xmlns:a16="http://schemas.microsoft.com/office/drawing/2014/main" id="{98D73D5B-3609-41F6-AE42-90E96EA2312F}"/>
              </a:ext>
            </a:extLst>
          </p:cNvPr>
          <p:cNvGrpSpPr/>
          <p:nvPr/>
        </p:nvGrpSpPr>
        <p:grpSpPr>
          <a:xfrm>
            <a:off x="2525486" y="1329188"/>
            <a:ext cx="4663105" cy="2337917"/>
            <a:chOff x="2525486" y="1329188"/>
            <a:chExt cx="4663105" cy="2337917"/>
          </a:xfrm>
        </p:grpSpPr>
        <p:cxnSp>
          <p:nvCxnSpPr>
            <p:cNvPr id="18" name="Straight Arrow Connector 17">
              <a:extLst>
                <a:ext uri="{FF2B5EF4-FFF2-40B4-BE49-F238E27FC236}">
                  <a16:creationId xmlns:a16="http://schemas.microsoft.com/office/drawing/2014/main" id="{82AF3F89-CBA9-4961-BFB9-ACEACAF2912D}"/>
                </a:ext>
              </a:extLst>
            </p:cNvPr>
            <p:cNvCxnSpPr>
              <a:cxnSpLocks/>
            </p:cNvCxnSpPr>
            <p:nvPr/>
          </p:nvCxnSpPr>
          <p:spPr>
            <a:xfrm flipV="1">
              <a:off x="2525486" y="1329188"/>
              <a:ext cx="0" cy="233791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BE166B8-AC89-48B3-B14A-C486AFDCD7F0}"/>
                </a:ext>
              </a:extLst>
            </p:cNvPr>
            <p:cNvSpPr txBox="1"/>
            <p:nvPr/>
          </p:nvSpPr>
          <p:spPr>
            <a:xfrm>
              <a:off x="2815772" y="1329188"/>
              <a:ext cx="4372819" cy="461665"/>
            </a:xfrm>
            <a:prstGeom prst="rect">
              <a:avLst/>
            </a:prstGeom>
            <a:noFill/>
          </p:spPr>
          <p:txBody>
            <a:bodyPr wrap="square" rtlCol="0">
              <a:spAutoFit/>
            </a:bodyPr>
            <a:lstStyle/>
            <a:p>
              <a:r>
                <a:rPr lang="en-US" sz="2400" dirty="0"/>
                <a:t>Positive Y-Force Direction   ( + F) </a:t>
              </a:r>
            </a:p>
          </p:txBody>
        </p:sp>
      </p:grpSp>
      <p:grpSp>
        <p:nvGrpSpPr>
          <p:cNvPr id="7" name="Group 6">
            <a:extLst>
              <a:ext uri="{FF2B5EF4-FFF2-40B4-BE49-F238E27FC236}">
                <a16:creationId xmlns:a16="http://schemas.microsoft.com/office/drawing/2014/main" id="{2E510CF4-1F24-4885-B257-4E0D7748B214}"/>
              </a:ext>
            </a:extLst>
          </p:cNvPr>
          <p:cNvGrpSpPr/>
          <p:nvPr/>
        </p:nvGrpSpPr>
        <p:grpSpPr>
          <a:xfrm>
            <a:off x="3099802" y="2138284"/>
            <a:ext cx="4820309" cy="2337917"/>
            <a:chOff x="3099802" y="2321168"/>
            <a:chExt cx="4820309" cy="2337917"/>
          </a:xfrm>
        </p:grpSpPr>
        <p:cxnSp>
          <p:nvCxnSpPr>
            <p:cNvPr id="16" name="Straight Arrow Connector 15">
              <a:extLst>
                <a:ext uri="{FF2B5EF4-FFF2-40B4-BE49-F238E27FC236}">
                  <a16:creationId xmlns:a16="http://schemas.microsoft.com/office/drawing/2014/main" id="{893F180F-7858-4117-AF9A-DE0A76D4982F}"/>
                </a:ext>
              </a:extLst>
            </p:cNvPr>
            <p:cNvCxnSpPr>
              <a:cxnSpLocks/>
            </p:cNvCxnSpPr>
            <p:nvPr/>
          </p:nvCxnSpPr>
          <p:spPr>
            <a:xfrm>
              <a:off x="3099802" y="2321168"/>
              <a:ext cx="0" cy="233791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D529CC8-E7CA-4118-85C3-477519DD61C2}"/>
                </a:ext>
              </a:extLst>
            </p:cNvPr>
            <p:cNvSpPr txBox="1"/>
            <p:nvPr/>
          </p:nvSpPr>
          <p:spPr>
            <a:xfrm>
              <a:off x="3440165" y="4075166"/>
              <a:ext cx="4479946" cy="461665"/>
            </a:xfrm>
            <a:prstGeom prst="rect">
              <a:avLst/>
            </a:prstGeom>
            <a:noFill/>
          </p:spPr>
          <p:txBody>
            <a:bodyPr wrap="square" rtlCol="0">
              <a:spAutoFit/>
            </a:bodyPr>
            <a:lstStyle/>
            <a:p>
              <a:r>
                <a:rPr lang="en-US" sz="2400" dirty="0"/>
                <a:t>Negative Y-Force Direction  ( - F)</a:t>
              </a:r>
            </a:p>
          </p:txBody>
        </p:sp>
      </p:grpSp>
      <p:sp>
        <p:nvSpPr>
          <p:cNvPr id="15" name="TextBox 14">
            <a:extLst>
              <a:ext uri="{FF2B5EF4-FFF2-40B4-BE49-F238E27FC236}">
                <a16:creationId xmlns:a16="http://schemas.microsoft.com/office/drawing/2014/main" id="{026AE45F-AAE4-416D-9656-9F996112053B}"/>
              </a:ext>
            </a:extLst>
          </p:cNvPr>
          <p:cNvSpPr txBox="1"/>
          <p:nvPr/>
        </p:nvSpPr>
        <p:spPr>
          <a:xfrm>
            <a:off x="1628505" y="5564092"/>
            <a:ext cx="9344295" cy="461665"/>
          </a:xfrm>
          <a:prstGeom prst="rect">
            <a:avLst/>
          </a:prstGeom>
          <a:noFill/>
        </p:spPr>
        <p:txBody>
          <a:bodyPr wrap="square" rtlCol="0">
            <a:spAutoFit/>
          </a:bodyPr>
          <a:lstStyle/>
          <a:p>
            <a:r>
              <a:rPr lang="en-US" sz="2400" b="1" dirty="0"/>
              <a:t>Recall:</a:t>
            </a:r>
            <a:r>
              <a:rPr lang="en-US" sz="2400" dirty="0"/>
              <a:t>  Forces are “vectors” and this show magnitude and direction.</a:t>
            </a:r>
          </a:p>
        </p:txBody>
      </p:sp>
    </p:spTree>
    <p:extLst>
      <p:ext uri="{BB962C8B-B14F-4D97-AF65-F5344CB8AC3E}">
        <p14:creationId xmlns:p14="http://schemas.microsoft.com/office/powerpoint/2010/main" val="376575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B3333B07-0CCD-4658-8995-109437641D49}"/>
              </a:ext>
            </a:extLst>
          </p:cNvPr>
          <p:cNvCxnSpPr>
            <a:cxnSpLocks/>
          </p:cNvCxnSpPr>
          <p:nvPr/>
        </p:nvCxnSpPr>
        <p:spPr>
          <a:xfrm flipV="1">
            <a:off x="5600696" y="2152136"/>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83A903B4-398F-4DD2-A635-024AC95C8036}"/>
              </a:ext>
            </a:extLst>
          </p:cNvPr>
          <p:cNvCxnSpPr>
            <a:cxnSpLocks/>
          </p:cNvCxnSpPr>
          <p:nvPr/>
        </p:nvCxnSpPr>
        <p:spPr>
          <a:xfrm flipV="1">
            <a:off x="2855742" y="4023138"/>
            <a:ext cx="6808762" cy="1406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60F3B74D-C125-4246-8AF1-85672CC93DEA}"/>
              </a:ext>
            </a:extLst>
          </p:cNvPr>
          <p:cNvCxnSpPr>
            <a:cxnSpLocks/>
          </p:cNvCxnSpPr>
          <p:nvPr/>
        </p:nvCxnSpPr>
        <p:spPr>
          <a:xfrm>
            <a:off x="4302370" y="2163858"/>
            <a:ext cx="4009290" cy="28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6E270653-57BC-477F-BD92-90B561973ACE}"/>
              </a:ext>
            </a:extLst>
          </p:cNvPr>
          <p:cNvCxnSpPr>
            <a:cxnSpLocks/>
          </p:cNvCxnSpPr>
          <p:nvPr/>
        </p:nvCxnSpPr>
        <p:spPr>
          <a:xfrm flipV="1">
            <a:off x="2855742" y="2149790"/>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F2D346D-C0B9-420D-B508-7B968B680D8A}"/>
              </a:ext>
            </a:extLst>
          </p:cNvPr>
          <p:cNvCxnSpPr>
            <a:cxnSpLocks/>
          </p:cNvCxnSpPr>
          <p:nvPr/>
        </p:nvCxnSpPr>
        <p:spPr>
          <a:xfrm flipV="1">
            <a:off x="6865032" y="2163859"/>
            <a:ext cx="1460696" cy="187334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3B2797C-A542-4B05-9B5F-DF8344BE1BC3}"/>
              </a:ext>
            </a:extLst>
          </p:cNvPr>
          <p:cNvCxnSpPr>
            <a:cxnSpLocks/>
          </p:cNvCxnSpPr>
          <p:nvPr/>
        </p:nvCxnSpPr>
        <p:spPr>
          <a:xfrm flipH="1" flipV="1">
            <a:off x="4316438" y="2177928"/>
            <a:ext cx="1324708" cy="187334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BD9BDDB-726D-4064-86B1-00F93A98B1A5}"/>
              </a:ext>
            </a:extLst>
          </p:cNvPr>
          <p:cNvCxnSpPr>
            <a:cxnSpLocks/>
          </p:cNvCxnSpPr>
          <p:nvPr/>
        </p:nvCxnSpPr>
        <p:spPr>
          <a:xfrm flipH="1" flipV="1">
            <a:off x="8311660" y="2191996"/>
            <a:ext cx="1352844" cy="18452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7531164-9B5F-48E7-AD53-50CD93BE9939}"/>
              </a:ext>
            </a:extLst>
          </p:cNvPr>
          <p:cNvCxnSpPr>
            <a:cxnSpLocks/>
          </p:cNvCxnSpPr>
          <p:nvPr/>
        </p:nvCxnSpPr>
        <p:spPr>
          <a:xfrm>
            <a:off x="3052690" y="4044352"/>
            <a:ext cx="1369257"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7D5DD6C-DE02-49B0-AF57-CFC402B5ADE8}"/>
              </a:ext>
            </a:extLst>
          </p:cNvPr>
          <p:cNvCxnSpPr>
            <a:cxnSpLocks/>
          </p:cNvCxnSpPr>
          <p:nvPr/>
        </p:nvCxnSpPr>
        <p:spPr>
          <a:xfrm flipV="1">
            <a:off x="2989801" y="2958464"/>
            <a:ext cx="694763" cy="872816"/>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77291E8-6D47-4FC5-B289-D58D8F48614C}"/>
              </a:ext>
            </a:extLst>
          </p:cNvPr>
          <p:cNvCxnSpPr>
            <a:cxnSpLocks/>
          </p:cNvCxnSpPr>
          <p:nvPr/>
        </p:nvCxnSpPr>
        <p:spPr>
          <a:xfrm flipH="1">
            <a:off x="4702712" y="2163859"/>
            <a:ext cx="880988" cy="14068"/>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9BECB693-AFAC-49FD-9ED0-D04ECDDFC302}"/>
              </a:ext>
            </a:extLst>
          </p:cNvPr>
          <p:cNvSpPr txBox="1"/>
          <p:nvPr/>
        </p:nvSpPr>
        <p:spPr>
          <a:xfrm>
            <a:off x="3390315" y="152066"/>
            <a:ext cx="5655211" cy="584775"/>
          </a:xfrm>
          <a:prstGeom prst="rect">
            <a:avLst/>
          </a:prstGeom>
          <a:noFill/>
        </p:spPr>
        <p:txBody>
          <a:bodyPr wrap="square" rtlCol="0">
            <a:spAutoFit/>
          </a:bodyPr>
          <a:lstStyle/>
          <a:p>
            <a:pPr algn="ctr"/>
            <a:r>
              <a:rPr lang="en-US" sz="3200" dirty="0"/>
              <a:t>Force Notation - Examples</a:t>
            </a:r>
          </a:p>
        </p:txBody>
      </p:sp>
      <p:sp>
        <p:nvSpPr>
          <p:cNvPr id="21" name="Oval 20">
            <a:extLst>
              <a:ext uri="{FF2B5EF4-FFF2-40B4-BE49-F238E27FC236}">
                <a16:creationId xmlns:a16="http://schemas.microsoft.com/office/drawing/2014/main" id="{9A0FCE25-26FD-4AEF-8CE0-57D5C642B854}"/>
              </a:ext>
            </a:extLst>
          </p:cNvPr>
          <p:cNvSpPr/>
          <p:nvPr/>
        </p:nvSpPr>
        <p:spPr>
          <a:xfrm>
            <a:off x="2791268" y="3910820"/>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FB613FA-470D-4B66-A133-56A34E05D068}"/>
              </a:ext>
            </a:extLst>
          </p:cNvPr>
          <p:cNvSpPr/>
          <p:nvPr/>
        </p:nvSpPr>
        <p:spPr>
          <a:xfrm>
            <a:off x="4221484" y="2079562"/>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8CC117D3-0150-4196-A042-A7C57DDDED7E}"/>
              </a:ext>
            </a:extLst>
          </p:cNvPr>
          <p:cNvSpPr/>
          <p:nvPr/>
        </p:nvSpPr>
        <p:spPr>
          <a:xfrm>
            <a:off x="5498120" y="3924887"/>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61E85696-3956-42D7-8A1D-EDBF5747E932}"/>
              </a:ext>
            </a:extLst>
          </p:cNvPr>
          <p:cNvCxnSpPr>
            <a:cxnSpLocks/>
          </p:cNvCxnSpPr>
          <p:nvPr/>
        </p:nvCxnSpPr>
        <p:spPr>
          <a:xfrm flipV="1">
            <a:off x="6850963" y="2149790"/>
            <a:ext cx="0" cy="189913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4C4B6F60-E9AD-4C5F-96AA-680C14B8D099}"/>
              </a:ext>
            </a:extLst>
          </p:cNvPr>
          <p:cNvSpPr/>
          <p:nvPr/>
        </p:nvSpPr>
        <p:spPr>
          <a:xfrm>
            <a:off x="5537976" y="2107803"/>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A62C79BB-A42F-4A12-89AA-4C461EF46A95}"/>
              </a:ext>
            </a:extLst>
          </p:cNvPr>
          <p:cNvSpPr txBox="1"/>
          <p:nvPr/>
        </p:nvSpPr>
        <p:spPr>
          <a:xfrm>
            <a:off x="2386827" y="3771316"/>
            <a:ext cx="443129" cy="461665"/>
          </a:xfrm>
          <a:prstGeom prst="rect">
            <a:avLst/>
          </a:prstGeom>
          <a:noFill/>
        </p:spPr>
        <p:txBody>
          <a:bodyPr wrap="square" rtlCol="0">
            <a:spAutoFit/>
          </a:bodyPr>
          <a:lstStyle/>
          <a:p>
            <a:r>
              <a:rPr lang="en-US" sz="2400" b="1" dirty="0"/>
              <a:t>A</a:t>
            </a:r>
          </a:p>
        </p:txBody>
      </p:sp>
      <p:sp>
        <p:nvSpPr>
          <p:cNvPr id="29" name="TextBox 28">
            <a:extLst>
              <a:ext uri="{FF2B5EF4-FFF2-40B4-BE49-F238E27FC236}">
                <a16:creationId xmlns:a16="http://schemas.microsoft.com/office/drawing/2014/main" id="{B9536ADF-B8B4-4CD9-A95D-D9DC32EC7439}"/>
              </a:ext>
            </a:extLst>
          </p:cNvPr>
          <p:cNvSpPr txBox="1"/>
          <p:nvPr/>
        </p:nvSpPr>
        <p:spPr>
          <a:xfrm>
            <a:off x="3765460" y="1883844"/>
            <a:ext cx="443129" cy="461665"/>
          </a:xfrm>
          <a:prstGeom prst="rect">
            <a:avLst/>
          </a:prstGeom>
          <a:noFill/>
        </p:spPr>
        <p:txBody>
          <a:bodyPr wrap="square" rtlCol="0">
            <a:spAutoFit/>
          </a:bodyPr>
          <a:lstStyle/>
          <a:p>
            <a:r>
              <a:rPr lang="en-US" sz="2400" b="1" dirty="0"/>
              <a:t>B</a:t>
            </a:r>
          </a:p>
        </p:txBody>
      </p:sp>
      <p:sp>
        <p:nvSpPr>
          <p:cNvPr id="30" name="TextBox 29">
            <a:extLst>
              <a:ext uri="{FF2B5EF4-FFF2-40B4-BE49-F238E27FC236}">
                <a16:creationId xmlns:a16="http://schemas.microsoft.com/office/drawing/2014/main" id="{39DA09C2-9E82-482B-AFFD-1AD83471EE0F}"/>
              </a:ext>
            </a:extLst>
          </p:cNvPr>
          <p:cNvSpPr txBox="1"/>
          <p:nvPr/>
        </p:nvSpPr>
        <p:spPr>
          <a:xfrm>
            <a:off x="5183355" y="4081978"/>
            <a:ext cx="443129" cy="461665"/>
          </a:xfrm>
          <a:prstGeom prst="rect">
            <a:avLst/>
          </a:prstGeom>
          <a:noFill/>
        </p:spPr>
        <p:txBody>
          <a:bodyPr wrap="square" rtlCol="0">
            <a:spAutoFit/>
          </a:bodyPr>
          <a:lstStyle/>
          <a:p>
            <a:r>
              <a:rPr lang="en-US" sz="2400" b="1" dirty="0"/>
              <a:t>C</a:t>
            </a:r>
          </a:p>
        </p:txBody>
      </p:sp>
      <p:sp>
        <p:nvSpPr>
          <p:cNvPr id="31" name="TextBox 30">
            <a:extLst>
              <a:ext uri="{FF2B5EF4-FFF2-40B4-BE49-F238E27FC236}">
                <a16:creationId xmlns:a16="http://schemas.microsoft.com/office/drawing/2014/main" id="{120FAAF8-7C24-4F7D-A649-D561837D6E78}"/>
              </a:ext>
            </a:extLst>
          </p:cNvPr>
          <p:cNvSpPr txBox="1"/>
          <p:nvPr/>
        </p:nvSpPr>
        <p:spPr>
          <a:xfrm>
            <a:off x="5620039" y="1686841"/>
            <a:ext cx="443129" cy="461665"/>
          </a:xfrm>
          <a:prstGeom prst="rect">
            <a:avLst/>
          </a:prstGeom>
          <a:noFill/>
        </p:spPr>
        <p:txBody>
          <a:bodyPr wrap="square" rtlCol="0">
            <a:spAutoFit/>
          </a:bodyPr>
          <a:lstStyle/>
          <a:p>
            <a:r>
              <a:rPr lang="en-US" sz="2400" b="1" dirty="0"/>
              <a:t>D</a:t>
            </a:r>
          </a:p>
        </p:txBody>
      </p:sp>
      <p:sp>
        <p:nvSpPr>
          <p:cNvPr id="38" name="Rectangle 37">
            <a:extLst>
              <a:ext uri="{FF2B5EF4-FFF2-40B4-BE49-F238E27FC236}">
                <a16:creationId xmlns:a16="http://schemas.microsoft.com/office/drawing/2014/main" id="{438BED9F-2EFB-4419-AC55-6069D34AFE9C}"/>
              </a:ext>
            </a:extLst>
          </p:cNvPr>
          <p:cNvSpPr/>
          <p:nvPr/>
        </p:nvSpPr>
        <p:spPr>
          <a:xfrm>
            <a:off x="2596504" y="2898501"/>
            <a:ext cx="679097" cy="523220"/>
          </a:xfrm>
          <a:prstGeom prst="rect">
            <a:avLst/>
          </a:prstGeom>
        </p:spPr>
        <p:txBody>
          <a:bodyPr wrap="none">
            <a:spAutoFit/>
          </a:bodyPr>
          <a:lstStyle/>
          <a:p>
            <a:r>
              <a:rPr lang="en-US" sz="2800" dirty="0">
                <a:solidFill>
                  <a:srgbClr val="7030A0"/>
                </a:solidFill>
              </a:rPr>
              <a:t>F</a:t>
            </a:r>
            <a:r>
              <a:rPr lang="en-US" sz="2800" baseline="-25000" dirty="0">
                <a:solidFill>
                  <a:srgbClr val="7030A0"/>
                </a:solidFill>
              </a:rPr>
              <a:t>AB</a:t>
            </a:r>
            <a:r>
              <a:rPr lang="en-US" sz="2800" dirty="0">
                <a:solidFill>
                  <a:srgbClr val="7030A0"/>
                </a:solidFill>
              </a:rPr>
              <a:t> </a:t>
            </a:r>
            <a:endParaRPr lang="en-US" sz="2800" dirty="0"/>
          </a:p>
        </p:txBody>
      </p:sp>
      <p:sp>
        <p:nvSpPr>
          <p:cNvPr id="39" name="Rectangle 38">
            <a:extLst>
              <a:ext uri="{FF2B5EF4-FFF2-40B4-BE49-F238E27FC236}">
                <a16:creationId xmlns:a16="http://schemas.microsoft.com/office/drawing/2014/main" id="{695C085C-25E1-4D8A-B759-EE682D2FF499}"/>
              </a:ext>
            </a:extLst>
          </p:cNvPr>
          <p:cNvSpPr/>
          <p:nvPr/>
        </p:nvSpPr>
        <p:spPr>
          <a:xfrm>
            <a:off x="4843806" y="1437832"/>
            <a:ext cx="708848" cy="523220"/>
          </a:xfrm>
          <a:prstGeom prst="rect">
            <a:avLst/>
          </a:prstGeom>
        </p:spPr>
        <p:txBody>
          <a:bodyPr wrap="none">
            <a:spAutoFit/>
          </a:bodyPr>
          <a:lstStyle/>
          <a:p>
            <a:r>
              <a:rPr lang="en-US" sz="2800" dirty="0">
                <a:solidFill>
                  <a:srgbClr val="7030A0"/>
                </a:solidFill>
              </a:rPr>
              <a:t>F</a:t>
            </a:r>
            <a:r>
              <a:rPr lang="en-US" sz="2800" baseline="-25000" dirty="0">
                <a:solidFill>
                  <a:srgbClr val="7030A0"/>
                </a:solidFill>
              </a:rPr>
              <a:t>BD</a:t>
            </a:r>
            <a:r>
              <a:rPr lang="en-US" sz="2800" dirty="0">
                <a:solidFill>
                  <a:srgbClr val="7030A0"/>
                </a:solidFill>
              </a:rPr>
              <a:t> </a:t>
            </a:r>
            <a:endParaRPr lang="en-US" sz="2800" dirty="0"/>
          </a:p>
        </p:txBody>
      </p:sp>
      <p:sp>
        <p:nvSpPr>
          <p:cNvPr id="40" name="Rectangle 39">
            <a:extLst>
              <a:ext uri="{FF2B5EF4-FFF2-40B4-BE49-F238E27FC236}">
                <a16:creationId xmlns:a16="http://schemas.microsoft.com/office/drawing/2014/main" id="{7B681E63-0584-4431-959B-E3CF028697A0}"/>
              </a:ext>
            </a:extLst>
          </p:cNvPr>
          <p:cNvSpPr/>
          <p:nvPr/>
        </p:nvSpPr>
        <p:spPr>
          <a:xfrm>
            <a:off x="3396723" y="4126756"/>
            <a:ext cx="675762" cy="523220"/>
          </a:xfrm>
          <a:prstGeom prst="rect">
            <a:avLst/>
          </a:prstGeom>
        </p:spPr>
        <p:txBody>
          <a:bodyPr wrap="none">
            <a:spAutoFit/>
          </a:bodyPr>
          <a:lstStyle/>
          <a:p>
            <a:r>
              <a:rPr lang="en-US" sz="2800" dirty="0">
                <a:solidFill>
                  <a:srgbClr val="7030A0"/>
                </a:solidFill>
              </a:rPr>
              <a:t>F</a:t>
            </a:r>
            <a:r>
              <a:rPr lang="en-US" sz="2800" baseline="-25000" dirty="0">
                <a:solidFill>
                  <a:srgbClr val="7030A0"/>
                </a:solidFill>
              </a:rPr>
              <a:t>AC</a:t>
            </a:r>
            <a:r>
              <a:rPr lang="en-US" sz="2800" dirty="0">
                <a:solidFill>
                  <a:srgbClr val="7030A0"/>
                </a:solidFill>
              </a:rPr>
              <a:t> </a:t>
            </a:r>
            <a:endParaRPr lang="en-US" sz="2800" dirty="0"/>
          </a:p>
        </p:txBody>
      </p:sp>
      <p:sp>
        <p:nvSpPr>
          <p:cNvPr id="43" name="TextBox 42">
            <a:extLst>
              <a:ext uri="{FF2B5EF4-FFF2-40B4-BE49-F238E27FC236}">
                <a16:creationId xmlns:a16="http://schemas.microsoft.com/office/drawing/2014/main" id="{9433CF40-61FD-4727-AB38-483895F2CED4}"/>
              </a:ext>
            </a:extLst>
          </p:cNvPr>
          <p:cNvSpPr txBox="1"/>
          <p:nvPr/>
        </p:nvSpPr>
        <p:spPr>
          <a:xfrm>
            <a:off x="2889162" y="4638623"/>
            <a:ext cx="2215070" cy="369332"/>
          </a:xfrm>
          <a:prstGeom prst="rect">
            <a:avLst/>
          </a:prstGeom>
          <a:noFill/>
        </p:spPr>
        <p:txBody>
          <a:bodyPr wrap="square" rtlCol="0">
            <a:spAutoFit/>
          </a:bodyPr>
          <a:lstStyle/>
          <a:p>
            <a:r>
              <a:rPr lang="en-US" dirty="0"/>
              <a:t>Positive Direction</a:t>
            </a:r>
          </a:p>
        </p:txBody>
      </p:sp>
      <p:sp>
        <p:nvSpPr>
          <p:cNvPr id="44" name="TextBox 43">
            <a:extLst>
              <a:ext uri="{FF2B5EF4-FFF2-40B4-BE49-F238E27FC236}">
                <a16:creationId xmlns:a16="http://schemas.microsoft.com/office/drawing/2014/main" id="{E5CB4BB1-0EBA-45F6-9E5E-AAA708072C61}"/>
              </a:ext>
            </a:extLst>
          </p:cNvPr>
          <p:cNvSpPr txBox="1"/>
          <p:nvPr/>
        </p:nvSpPr>
        <p:spPr>
          <a:xfrm>
            <a:off x="1533383" y="2469286"/>
            <a:ext cx="2215070" cy="369332"/>
          </a:xfrm>
          <a:prstGeom prst="rect">
            <a:avLst/>
          </a:prstGeom>
          <a:noFill/>
        </p:spPr>
        <p:txBody>
          <a:bodyPr wrap="square" rtlCol="0">
            <a:spAutoFit/>
          </a:bodyPr>
          <a:lstStyle/>
          <a:p>
            <a:r>
              <a:rPr lang="en-US" dirty="0"/>
              <a:t>Positive Direction</a:t>
            </a:r>
          </a:p>
        </p:txBody>
      </p:sp>
      <p:sp>
        <p:nvSpPr>
          <p:cNvPr id="45" name="TextBox 44">
            <a:extLst>
              <a:ext uri="{FF2B5EF4-FFF2-40B4-BE49-F238E27FC236}">
                <a16:creationId xmlns:a16="http://schemas.microsoft.com/office/drawing/2014/main" id="{F27D2AB3-6FB7-4E87-9091-CDB726D720AD}"/>
              </a:ext>
            </a:extLst>
          </p:cNvPr>
          <p:cNvSpPr txBox="1"/>
          <p:nvPr/>
        </p:nvSpPr>
        <p:spPr>
          <a:xfrm>
            <a:off x="4316438" y="1158132"/>
            <a:ext cx="2215070" cy="369332"/>
          </a:xfrm>
          <a:prstGeom prst="rect">
            <a:avLst/>
          </a:prstGeom>
          <a:noFill/>
        </p:spPr>
        <p:txBody>
          <a:bodyPr wrap="square" rtlCol="0">
            <a:spAutoFit/>
          </a:bodyPr>
          <a:lstStyle/>
          <a:p>
            <a:r>
              <a:rPr lang="en-US" dirty="0"/>
              <a:t>Negative Direction</a:t>
            </a:r>
          </a:p>
        </p:txBody>
      </p:sp>
      <p:sp>
        <p:nvSpPr>
          <p:cNvPr id="46" name="TextBox 45">
            <a:extLst>
              <a:ext uri="{FF2B5EF4-FFF2-40B4-BE49-F238E27FC236}">
                <a16:creationId xmlns:a16="http://schemas.microsoft.com/office/drawing/2014/main" id="{EDB6BC90-CBDC-4686-931B-60C2257FA1E3}"/>
              </a:ext>
            </a:extLst>
          </p:cNvPr>
          <p:cNvSpPr txBox="1"/>
          <p:nvPr/>
        </p:nvSpPr>
        <p:spPr>
          <a:xfrm>
            <a:off x="5856846" y="4721947"/>
            <a:ext cx="4937763" cy="1200329"/>
          </a:xfrm>
          <a:prstGeom prst="rect">
            <a:avLst/>
          </a:prstGeom>
          <a:noFill/>
        </p:spPr>
        <p:txBody>
          <a:bodyPr wrap="square" rtlCol="0">
            <a:spAutoFit/>
          </a:bodyPr>
          <a:lstStyle/>
          <a:p>
            <a:r>
              <a:rPr lang="en-US" sz="2400" dirty="0"/>
              <a:t>The analyses will involve force variables and using this notation can help avoid confusion.</a:t>
            </a:r>
          </a:p>
        </p:txBody>
      </p:sp>
      <p:sp>
        <p:nvSpPr>
          <p:cNvPr id="47" name="Slide Number Placeholder 46">
            <a:extLst>
              <a:ext uri="{FF2B5EF4-FFF2-40B4-BE49-F238E27FC236}">
                <a16:creationId xmlns:a16="http://schemas.microsoft.com/office/drawing/2014/main" id="{3E95FAC6-B451-4563-8453-F9F65F7C90D6}"/>
              </a:ext>
            </a:extLst>
          </p:cNvPr>
          <p:cNvSpPr>
            <a:spLocks noGrp="1"/>
          </p:cNvSpPr>
          <p:nvPr>
            <p:ph type="sldNum" sz="quarter" idx="12"/>
          </p:nvPr>
        </p:nvSpPr>
        <p:spPr/>
        <p:txBody>
          <a:bodyPr/>
          <a:lstStyle/>
          <a:p>
            <a:fld id="{DF95B5A6-D793-4AED-B3D4-E74EACBE5324}" type="slidenum">
              <a:rPr lang="en-US" smtClean="0"/>
              <a:t>6</a:t>
            </a:fld>
            <a:endParaRPr lang="en-US"/>
          </a:p>
        </p:txBody>
      </p:sp>
      <p:sp>
        <p:nvSpPr>
          <p:cNvPr id="48" name="TextBox 47">
            <a:extLst>
              <a:ext uri="{FF2B5EF4-FFF2-40B4-BE49-F238E27FC236}">
                <a16:creationId xmlns:a16="http://schemas.microsoft.com/office/drawing/2014/main" id="{4E65E79E-0A8B-4081-9427-FAF5F4A0B3F6}"/>
              </a:ext>
            </a:extLst>
          </p:cNvPr>
          <p:cNvSpPr txBox="1"/>
          <p:nvPr/>
        </p:nvSpPr>
        <p:spPr>
          <a:xfrm>
            <a:off x="6714966" y="1686841"/>
            <a:ext cx="443129" cy="461665"/>
          </a:xfrm>
          <a:prstGeom prst="rect">
            <a:avLst/>
          </a:prstGeom>
          <a:noFill/>
        </p:spPr>
        <p:txBody>
          <a:bodyPr wrap="square" rtlCol="0">
            <a:spAutoFit/>
          </a:bodyPr>
          <a:lstStyle/>
          <a:p>
            <a:r>
              <a:rPr lang="en-US" sz="2400" b="1" dirty="0"/>
              <a:t>E</a:t>
            </a:r>
          </a:p>
        </p:txBody>
      </p:sp>
      <p:sp>
        <p:nvSpPr>
          <p:cNvPr id="49" name="TextBox 48">
            <a:extLst>
              <a:ext uri="{FF2B5EF4-FFF2-40B4-BE49-F238E27FC236}">
                <a16:creationId xmlns:a16="http://schemas.microsoft.com/office/drawing/2014/main" id="{C8695AEA-E4F3-4475-A38F-7028A942983F}"/>
              </a:ext>
            </a:extLst>
          </p:cNvPr>
          <p:cNvSpPr txBox="1"/>
          <p:nvPr/>
        </p:nvSpPr>
        <p:spPr>
          <a:xfrm>
            <a:off x="6702657" y="4078182"/>
            <a:ext cx="443129" cy="461665"/>
          </a:xfrm>
          <a:prstGeom prst="rect">
            <a:avLst/>
          </a:prstGeom>
          <a:noFill/>
        </p:spPr>
        <p:txBody>
          <a:bodyPr wrap="square" rtlCol="0">
            <a:spAutoFit/>
          </a:bodyPr>
          <a:lstStyle/>
          <a:p>
            <a:r>
              <a:rPr lang="en-US" sz="2400" b="1" dirty="0"/>
              <a:t>F</a:t>
            </a:r>
          </a:p>
        </p:txBody>
      </p:sp>
      <p:sp>
        <p:nvSpPr>
          <p:cNvPr id="50" name="Oval 49">
            <a:extLst>
              <a:ext uri="{FF2B5EF4-FFF2-40B4-BE49-F238E27FC236}">
                <a16:creationId xmlns:a16="http://schemas.microsoft.com/office/drawing/2014/main" id="{AE703B54-2FED-41E2-AD81-C4A6B38ADE8F}"/>
              </a:ext>
            </a:extLst>
          </p:cNvPr>
          <p:cNvSpPr/>
          <p:nvPr/>
        </p:nvSpPr>
        <p:spPr>
          <a:xfrm>
            <a:off x="6773593" y="2105459"/>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20662A8A-8DA4-4B0A-8659-7A459A9C5380}"/>
              </a:ext>
            </a:extLst>
          </p:cNvPr>
          <p:cNvSpPr/>
          <p:nvPr/>
        </p:nvSpPr>
        <p:spPr>
          <a:xfrm>
            <a:off x="6759521" y="3934258"/>
            <a:ext cx="177017" cy="1826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a:extLst>
              <a:ext uri="{FF2B5EF4-FFF2-40B4-BE49-F238E27FC236}">
                <a16:creationId xmlns:a16="http://schemas.microsoft.com/office/drawing/2014/main" id="{D9D22B5D-3D38-4AA0-884D-CB651B608FD5}"/>
              </a:ext>
            </a:extLst>
          </p:cNvPr>
          <p:cNvCxnSpPr>
            <a:cxnSpLocks/>
          </p:cNvCxnSpPr>
          <p:nvPr/>
        </p:nvCxnSpPr>
        <p:spPr>
          <a:xfrm>
            <a:off x="8560834" y="2564789"/>
            <a:ext cx="775424" cy="1024275"/>
          </a:xfrm>
          <a:prstGeom prst="straightConnector1">
            <a:avLst/>
          </a:prstGeom>
          <a:ln w="762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B8C8CF9-3BAA-4C6B-A7CA-E80D654FD6BA}"/>
              </a:ext>
            </a:extLst>
          </p:cNvPr>
          <p:cNvSpPr txBox="1"/>
          <p:nvPr/>
        </p:nvSpPr>
        <p:spPr>
          <a:xfrm>
            <a:off x="9031458" y="2650196"/>
            <a:ext cx="2215070" cy="369332"/>
          </a:xfrm>
          <a:prstGeom prst="rect">
            <a:avLst/>
          </a:prstGeom>
          <a:noFill/>
        </p:spPr>
        <p:txBody>
          <a:bodyPr wrap="square" rtlCol="0">
            <a:spAutoFit/>
          </a:bodyPr>
          <a:lstStyle/>
          <a:p>
            <a:r>
              <a:rPr lang="en-US" dirty="0"/>
              <a:t>Negative Direction</a:t>
            </a:r>
          </a:p>
        </p:txBody>
      </p:sp>
    </p:spTree>
    <p:extLst>
      <p:ext uri="{BB962C8B-B14F-4D97-AF65-F5344CB8AC3E}">
        <p14:creationId xmlns:p14="http://schemas.microsoft.com/office/powerpoint/2010/main" val="388243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413007-BAEF-40C0-9FD4-42B69CB3F6E9}"/>
              </a:ext>
            </a:extLst>
          </p:cNvPr>
          <p:cNvSpPr>
            <a:spLocks noGrp="1"/>
          </p:cNvSpPr>
          <p:nvPr>
            <p:ph type="sldNum" sz="quarter" idx="12"/>
          </p:nvPr>
        </p:nvSpPr>
        <p:spPr/>
        <p:txBody>
          <a:bodyPr/>
          <a:lstStyle/>
          <a:p>
            <a:fld id="{520DCC47-79FA-482E-96B5-4001151A635B}" type="slidenum">
              <a:rPr lang="en-US" smtClean="0"/>
              <a:t>7</a:t>
            </a:fld>
            <a:endParaRPr lang="en-US"/>
          </a:p>
        </p:txBody>
      </p:sp>
      <p:sp>
        <p:nvSpPr>
          <p:cNvPr id="3" name="Oval 2">
            <a:extLst>
              <a:ext uri="{FF2B5EF4-FFF2-40B4-BE49-F238E27FC236}">
                <a16:creationId xmlns:a16="http://schemas.microsoft.com/office/drawing/2014/main" id="{5FB3CDA6-9E2A-476A-A94D-83CE2FB30117}"/>
              </a:ext>
            </a:extLst>
          </p:cNvPr>
          <p:cNvSpPr/>
          <p:nvPr/>
        </p:nvSpPr>
        <p:spPr>
          <a:xfrm>
            <a:off x="3334046" y="4118316"/>
            <a:ext cx="393896" cy="3552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B21A70AA-3431-4FF6-B7BF-5FB9B8A9DF74}"/>
              </a:ext>
            </a:extLst>
          </p:cNvPr>
          <p:cNvCxnSpPr>
            <a:cxnSpLocks/>
          </p:cNvCxnSpPr>
          <p:nvPr/>
        </p:nvCxnSpPr>
        <p:spPr>
          <a:xfrm>
            <a:off x="3535903" y="2532183"/>
            <a:ext cx="0" cy="155799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CC1ADCEB-5274-4320-8CA0-336AD5434297}"/>
              </a:ext>
            </a:extLst>
          </p:cNvPr>
          <p:cNvCxnSpPr>
            <a:cxnSpLocks/>
          </p:cNvCxnSpPr>
          <p:nvPr/>
        </p:nvCxnSpPr>
        <p:spPr>
          <a:xfrm>
            <a:off x="3770146" y="4288301"/>
            <a:ext cx="1516746"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F19B2FEF-9FA6-4427-A40D-82A84F222B0C}"/>
              </a:ext>
            </a:extLst>
          </p:cNvPr>
          <p:cNvSpPr/>
          <p:nvPr/>
        </p:nvSpPr>
        <p:spPr>
          <a:xfrm>
            <a:off x="3277778" y="4047976"/>
            <a:ext cx="5894358" cy="49588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01F4984-5A46-4927-8748-C0D151747C51}"/>
              </a:ext>
            </a:extLst>
          </p:cNvPr>
          <p:cNvSpPr/>
          <p:nvPr/>
        </p:nvSpPr>
        <p:spPr>
          <a:xfrm rot="16200000">
            <a:off x="2016959" y="2783643"/>
            <a:ext cx="3024553" cy="49588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BE8F459-A213-4C87-A288-FD1F344EBE10}"/>
              </a:ext>
            </a:extLst>
          </p:cNvPr>
          <p:cNvSpPr txBox="1"/>
          <p:nvPr/>
        </p:nvSpPr>
        <p:spPr>
          <a:xfrm>
            <a:off x="1059767" y="217191"/>
            <a:ext cx="10072465" cy="584775"/>
          </a:xfrm>
          <a:prstGeom prst="rect">
            <a:avLst/>
          </a:prstGeom>
          <a:noFill/>
        </p:spPr>
        <p:txBody>
          <a:bodyPr wrap="square" rtlCol="0">
            <a:spAutoFit/>
          </a:bodyPr>
          <a:lstStyle/>
          <a:p>
            <a:pPr algn="ctr"/>
            <a:r>
              <a:rPr lang="en-US" sz="3200" b="1" dirty="0"/>
              <a:t>Method of Joints </a:t>
            </a:r>
            <a:r>
              <a:rPr lang="en-US" sz="3200" dirty="0"/>
              <a:t>– Compression and Tension Convention</a:t>
            </a:r>
          </a:p>
        </p:txBody>
      </p:sp>
      <p:sp>
        <p:nvSpPr>
          <p:cNvPr id="11" name="TextBox 10">
            <a:extLst>
              <a:ext uri="{FF2B5EF4-FFF2-40B4-BE49-F238E27FC236}">
                <a16:creationId xmlns:a16="http://schemas.microsoft.com/office/drawing/2014/main" id="{251CC5D4-52DD-4089-BF13-A390155C5098}"/>
              </a:ext>
            </a:extLst>
          </p:cNvPr>
          <p:cNvSpPr txBox="1"/>
          <p:nvPr/>
        </p:nvSpPr>
        <p:spPr>
          <a:xfrm>
            <a:off x="4023362" y="1955410"/>
            <a:ext cx="4037428" cy="1200329"/>
          </a:xfrm>
          <a:prstGeom prst="rect">
            <a:avLst/>
          </a:prstGeom>
          <a:noFill/>
        </p:spPr>
        <p:txBody>
          <a:bodyPr wrap="square" rtlCol="0">
            <a:spAutoFit/>
          </a:bodyPr>
          <a:lstStyle/>
          <a:p>
            <a:r>
              <a:rPr lang="en-US" sz="2400" dirty="0"/>
              <a:t>If the Force Vector is pointing towards the pin joint, then the member is in </a:t>
            </a:r>
            <a:r>
              <a:rPr lang="en-US" sz="2400" dirty="0">
                <a:solidFill>
                  <a:srgbClr val="FF0000"/>
                </a:solidFill>
              </a:rPr>
              <a:t>Compression</a:t>
            </a:r>
            <a:r>
              <a:rPr lang="en-US" sz="2400" dirty="0"/>
              <a:t>.</a:t>
            </a:r>
          </a:p>
        </p:txBody>
      </p:sp>
      <p:sp>
        <p:nvSpPr>
          <p:cNvPr id="12" name="TextBox 11">
            <a:extLst>
              <a:ext uri="{FF2B5EF4-FFF2-40B4-BE49-F238E27FC236}">
                <a16:creationId xmlns:a16="http://schemas.microsoft.com/office/drawing/2014/main" id="{89B380EA-8C0C-4937-A371-FB314E06D6BD}"/>
              </a:ext>
            </a:extLst>
          </p:cNvPr>
          <p:cNvSpPr txBox="1"/>
          <p:nvPr/>
        </p:nvSpPr>
        <p:spPr>
          <a:xfrm>
            <a:off x="4023362" y="4772353"/>
            <a:ext cx="4037428" cy="1200329"/>
          </a:xfrm>
          <a:prstGeom prst="rect">
            <a:avLst/>
          </a:prstGeom>
          <a:noFill/>
        </p:spPr>
        <p:txBody>
          <a:bodyPr wrap="square" rtlCol="0">
            <a:spAutoFit/>
          </a:bodyPr>
          <a:lstStyle/>
          <a:p>
            <a:r>
              <a:rPr lang="en-US" sz="2400" dirty="0"/>
              <a:t>If the Force Vector is pointing away from the pin joint, then the member is in </a:t>
            </a:r>
            <a:r>
              <a:rPr lang="en-US" sz="2400" dirty="0">
                <a:solidFill>
                  <a:srgbClr val="00B050"/>
                </a:solidFill>
              </a:rPr>
              <a:t>Tension</a:t>
            </a:r>
            <a:r>
              <a:rPr lang="en-US" sz="2400" dirty="0"/>
              <a:t>.</a:t>
            </a:r>
          </a:p>
        </p:txBody>
      </p:sp>
    </p:spTree>
    <p:extLst>
      <p:ext uri="{BB962C8B-B14F-4D97-AF65-F5344CB8AC3E}">
        <p14:creationId xmlns:p14="http://schemas.microsoft.com/office/powerpoint/2010/main" val="1455826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136A3B-E325-46F6-9B6A-BF29EA059850}"/>
              </a:ext>
            </a:extLst>
          </p:cNvPr>
          <p:cNvSpPr>
            <a:spLocks noGrp="1"/>
          </p:cNvSpPr>
          <p:nvPr>
            <p:ph type="sldNum" sz="quarter" idx="12"/>
          </p:nvPr>
        </p:nvSpPr>
        <p:spPr/>
        <p:txBody>
          <a:bodyPr/>
          <a:lstStyle/>
          <a:p>
            <a:fld id="{520DCC47-79FA-482E-96B5-4001151A635B}" type="slidenum">
              <a:rPr lang="en-US" smtClean="0"/>
              <a:t>8</a:t>
            </a:fld>
            <a:endParaRPr lang="en-US"/>
          </a:p>
        </p:txBody>
      </p:sp>
      <p:sp>
        <p:nvSpPr>
          <p:cNvPr id="3" name="TextBox 2">
            <a:extLst>
              <a:ext uri="{FF2B5EF4-FFF2-40B4-BE49-F238E27FC236}">
                <a16:creationId xmlns:a16="http://schemas.microsoft.com/office/drawing/2014/main" id="{6B2CC38F-9865-4520-AD10-4F125D2144A3}"/>
              </a:ext>
            </a:extLst>
          </p:cNvPr>
          <p:cNvSpPr txBox="1"/>
          <p:nvPr/>
        </p:nvSpPr>
        <p:spPr>
          <a:xfrm>
            <a:off x="1647942" y="3327454"/>
            <a:ext cx="3110218" cy="1200329"/>
          </a:xfrm>
          <a:prstGeom prst="rect">
            <a:avLst/>
          </a:prstGeom>
          <a:noFill/>
        </p:spPr>
        <p:txBody>
          <a:bodyPr wrap="square" rtlCol="0">
            <a:spAutoFit/>
          </a:bodyPr>
          <a:lstStyle/>
          <a:p>
            <a:r>
              <a:rPr lang="en-US" sz="2400" b="1" dirty="0">
                <a:solidFill>
                  <a:srgbClr val="00B050"/>
                </a:solidFill>
              </a:rPr>
              <a:t>Sin </a:t>
            </a:r>
            <a:r>
              <a:rPr lang="el-GR" sz="2400" b="1" dirty="0">
                <a:solidFill>
                  <a:srgbClr val="00B050"/>
                </a:solidFill>
              </a:rPr>
              <a:t>ϴ</a:t>
            </a:r>
            <a:r>
              <a:rPr lang="en-US" sz="2400" b="1" dirty="0">
                <a:solidFill>
                  <a:srgbClr val="00B050"/>
                </a:solidFill>
              </a:rPr>
              <a:t>   =   </a:t>
            </a:r>
            <a:r>
              <a:rPr lang="en-US" sz="2400" b="1" dirty="0" err="1">
                <a:solidFill>
                  <a:srgbClr val="00B050"/>
                </a:solidFill>
              </a:rPr>
              <a:t>Opp</a:t>
            </a:r>
            <a:r>
              <a:rPr lang="en-US" sz="2400" b="1" dirty="0">
                <a:solidFill>
                  <a:srgbClr val="00B050"/>
                </a:solidFill>
              </a:rPr>
              <a:t> / Hyp</a:t>
            </a:r>
          </a:p>
          <a:p>
            <a:r>
              <a:rPr lang="en-US" sz="2400" b="1" dirty="0">
                <a:solidFill>
                  <a:srgbClr val="0070C0"/>
                </a:solidFill>
              </a:rPr>
              <a:t>Cos </a:t>
            </a:r>
            <a:r>
              <a:rPr lang="el-GR" sz="2400" b="1" dirty="0">
                <a:solidFill>
                  <a:srgbClr val="0070C0"/>
                </a:solidFill>
              </a:rPr>
              <a:t>ϴ</a:t>
            </a:r>
            <a:r>
              <a:rPr lang="en-US" sz="2400" b="1" dirty="0">
                <a:solidFill>
                  <a:srgbClr val="0070C0"/>
                </a:solidFill>
              </a:rPr>
              <a:t>  =   Adj / </a:t>
            </a:r>
            <a:r>
              <a:rPr lang="en-US" sz="2400" b="1" dirty="0" err="1">
                <a:solidFill>
                  <a:srgbClr val="0070C0"/>
                </a:solidFill>
              </a:rPr>
              <a:t>Hyp</a:t>
            </a:r>
            <a:endParaRPr lang="en-US" sz="2400" b="1" dirty="0">
              <a:solidFill>
                <a:srgbClr val="0070C0"/>
              </a:solidFill>
            </a:endParaRPr>
          </a:p>
          <a:p>
            <a:r>
              <a:rPr lang="en-US" sz="2400" b="1" dirty="0"/>
              <a:t>Tan </a:t>
            </a:r>
            <a:r>
              <a:rPr lang="el-GR" sz="2400" b="1" dirty="0"/>
              <a:t>ϴ</a:t>
            </a:r>
            <a:r>
              <a:rPr lang="en-US" sz="2400" b="1" dirty="0"/>
              <a:t>  =   </a:t>
            </a:r>
            <a:r>
              <a:rPr lang="en-US" sz="2400" b="1" dirty="0" err="1"/>
              <a:t>Opp</a:t>
            </a:r>
            <a:r>
              <a:rPr lang="en-US" sz="2400" b="1" dirty="0"/>
              <a:t> / Adj</a:t>
            </a:r>
          </a:p>
        </p:txBody>
      </p:sp>
      <p:sp>
        <p:nvSpPr>
          <p:cNvPr id="5" name="TextBox 4">
            <a:extLst>
              <a:ext uri="{FF2B5EF4-FFF2-40B4-BE49-F238E27FC236}">
                <a16:creationId xmlns:a16="http://schemas.microsoft.com/office/drawing/2014/main" id="{FA9FAA95-C289-48C3-8D83-E7A9D9FE6CA7}"/>
              </a:ext>
            </a:extLst>
          </p:cNvPr>
          <p:cNvSpPr txBox="1"/>
          <p:nvPr/>
        </p:nvSpPr>
        <p:spPr>
          <a:xfrm>
            <a:off x="2334455" y="178829"/>
            <a:ext cx="7523089" cy="584775"/>
          </a:xfrm>
          <a:prstGeom prst="rect">
            <a:avLst/>
          </a:prstGeom>
          <a:noFill/>
        </p:spPr>
        <p:txBody>
          <a:bodyPr wrap="square" rtlCol="0">
            <a:spAutoFit/>
          </a:bodyPr>
          <a:lstStyle/>
          <a:p>
            <a:pPr algn="ctr"/>
            <a:r>
              <a:rPr lang="en-US" sz="3200" dirty="0"/>
              <a:t>Trigonometry Review</a:t>
            </a:r>
          </a:p>
        </p:txBody>
      </p:sp>
      <p:sp>
        <p:nvSpPr>
          <p:cNvPr id="6" name="Right Triangle 5">
            <a:extLst>
              <a:ext uri="{FF2B5EF4-FFF2-40B4-BE49-F238E27FC236}">
                <a16:creationId xmlns:a16="http://schemas.microsoft.com/office/drawing/2014/main" id="{85163A52-5DD2-46D9-9635-D137D1D77F95}"/>
              </a:ext>
            </a:extLst>
          </p:cNvPr>
          <p:cNvSpPr/>
          <p:nvPr/>
        </p:nvSpPr>
        <p:spPr>
          <a:xfrm>
            <a:off x="7575775" y="1736003"/>
            <a:ext cx="2968283" cy="3052689"/>
          </a:xfrm>
          <a:prstGeom prst="rtTriangl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BB0B0D-5D0E-4287-A588-2AC127D2B3DB}"/>
              </a:ext>
            </a:extLst>
          </p:cNvPr>
          <p:cNvSpPr txBox="1"/>
          <p:nvPr/>
        </p:nvSpPr>
        <p:spPr>
          <a:xfrm>
            <a:off x="9610118" y="4284823"/>
            <a:ext cx="519723" cy="461665"/>
          </a:xfrm>
          <a:prstGeom prst="rect">
            <a:avLst/>
          </a:prstGeom>
          <a:noFill/>
        </p:spPr>
        <p:txBody>
          <a:bodyPr wrap="square" rtlCol="0">
            <a:spAutoFit/>
          </a:bodyPr>
          <a:lstStyle/>
          <a:p>
            <a:r>
              <a:rPr lang="el-GR" sz="2400" dirty="0"/>
              <a:t>ϴ</a:t>
            </a:r>
            <a:r>
              <a:rPr lang="en-US" sz="2400" baseline="-25000" dirty="0"/>
              <a:t>2</a:t>
            </a:r>
          </a:p>
        </p:txBody>
      </p:sp>
      <p:sp>
        <p:nvSpPr>
          <p:cNvPr id="9" name="TextBox 8">
            <a:extLst>
              <a:ext uri="{FF2B5EF4-FFF2-40B4-BE49-F238E27FC236}">
                <a16:creationId xmlns:a16="http://schemas.microsoft.com/office/drawing/2014/main" id="{E25EE215-7A51-4818-AEA2-BE1946C6869E}"/>
              </a:ext>
            </a:extLst>
          </p:cNvPr>
          <p:cNvSpPr txBox="1"/>
          <p:nvPr/>
        </p:nvSpPr>
        <p:spPr>
          <a:xfrm>
            <a:off x="7582027" y="4330989"/>
            <a:ext cx="1026941" cy="369332"/>
          </a:xfrm>
          <a:prstGeom prst="rect">
            <a:avLst/>
          </a:prstGeom>
          <a:noFill/>
        </p:spPr>
        <p:txBody>
          <a:bodyPr wrap="square" rtlCol="0">
            <a:spAutoFit/>
          </a:bodyPr>
          <a:lstStyle/>
          <a:p>
            <a:r>
              <a:rPr lang="en-US" dirty="0"/>
              <a:t>90</a:t>
            </a:r>
            <a:r>
              <a:rPr lang="en-US" dirty="0">
                <a:latin typeface="Calibri" panose="020F0502020204030204" pitchFamily="34" charset="0"/>
                <a:cs typeface="Calibri" panose="020F0502020204030204" pitchFamily="34" charset="0"/>
              </a:rPr>
              <a:t>⁰</a:t>
            </a:r>
            <a:endParaRPr lang="en-US" dirty="0"/>
          </a:p>
        </p:txBody>
      </p:sp>
      <p:sp>
        <p:nvSpPr>
          <p:cNvPr id="10" name="TextBox 9">
            <a:extLst>
              <a:ext uri="{FF2B5EF4-FFF2-40B4-BE49-F238E27FC236}">
                <a16:creationId xmlns:a16="http://schemas.microsoft.com/office/drawing/2014/main" id="{33182C4D-3DA6-43F7-9843-49818FF28682}"/>
              </a:ext>
            </a:extLst>
          </p:cNvPr>
          <p:cNvSpPr txBox="1"/>
          <p:nvPr/>
        </p:nvSpPr>
        <p:spPr>
          <a:xfrm>
            <a:off x="9059916" y="2665031"/>
            <a:ext cx="1603718" cy="461665"/>
          </a:xfrm>
          <a:prstGeom prst="rect">
            <a:avLst/>
          </a:prstGeom>
          <a:noFill/>
        </p:spPr>
        <p:txBody>
          <a:bodyPr wrap="square" rtlCol="0">
            <a:spAutoFit/>
          </a:bodyPr>
          <a:lstStyle/>
          <a:p>
            <a:r>
              <a:rPr lang="en-US" sz="2400" b="1" dirty="0" err="1"/>
              <a:t>Hyp</a:t>
            </a:r>
            <a:endParaRPr lang="en-US" sz="2400" b="1" dirty="0"/>
          </a:p>
        </p:txBody>
      </p:sp>
      <p:sp>
        <p:nvSpPr>
          <p:cNvPr id="12" name="TextBox 11">
            <a:extLst>
              <a:ext uri="{FF2B5EF4-FFF2-40B4-BE49-F238E27FC236}">
                <a16:creationId xmlns:a16="http://schemas.microsoft.com/office/drawing/2014/main" id="{CF412797-A236-4A89-A9CB-BDBE9894CF14}"/>
              </a:ext>
            </a:extLst>
          </p:cNvPr>
          <p:cNvSpPr txBox="1"/>
          <p:nvPr/>
        </p:nvSpPr>
        <p:spPr>
          <a:xfrm rot="16200000">
            <a:off x="5591059" y="2895863"/>
            <a:ext cx="2968283" cy="461665"/>
          </a:xfrm>
          <a:prstGeom prst="rect">
            <a:avLst/>
          </a:prstGeom>
          <a:noFill/>
        </p:spPr>
        <p:txBody>
          <a:bodyPr wrap="square" rtlCol="0">
            <a:spAutoFit/>
          </a:bodyPr>
          <a:lstStyle/>
          <a:p>
            <a:r>
              <a:rPr lang="en-US" sz="2400" b="1" dirty="0" err="1">
                <a:solidFill>
                  <a:srgbClr val="00B050"/>
                </a:solidFill>
              </a:rPr>
              <a:t>Opp</a:t>
            </a:r>
            <a:r>
              <a:rPr lang="en-US" sz="2400" b="1" dirty="0">
                <a:solidFill>
                  <a:srgbClr val="00B050"/>
                </a:solidFill>
              </a:rPr>
              <a:t>   =  </a:t>
            </a:r>
            <a:r>
              <a:rPr lang="en-US" sz="2400" b="1" dirty="0" err="1">
                <a:solidFill>
                  <a:srgbClr val="00B050"/>
                </a:solidFill>
              </a:rPr>
              <a:t>Hyp</a:t>
            </a:r>
            <a:r>
              <a:rPr lang="en-US" sz="2400" b="1" dirty="0">
                <a:solidFill>
                  <a:srgbClr val="00B050"/>
                </a:solidFill>
              </a:rPr>
              <a:t> * Sin </a:t>
            </a:r>
            <a:r>
              <a:rPr lang="el-GR" sz="2400" b="1" dirty="0">
                <a:solidFill>
                  <a:srgbClr val="00B050"/>
                </a:solidFill>
              </a:rPr>
              <a:t>ϴ</a:t>
            </a:r>
            <a:r>
              <a:rPr lang="en-US" sz="2400" b="1" baseline="-25000" dirty="0">
                <a:solidFill>
                  <a:srgbClr val="00B050"/>
                </a:solidFill>
              </a:rPr>
              <a:t>2</a:t>
            </a:r>
            <a:endParaRPr lang="en-US" sz="2400" b="1" dirty="0">
              <a:solidFill>
                <a:srgbClr val="00B050"/>
              </a:solidFill>
            </a:endParaRPr>
          </a:p>
        </p:txBody>
      </p:sp>
      <p:sp>
        <p:nvSpPr>
          <p:cNvPr id="13" name="TextBox 12">
            <a:extLst>
              <a:ext uri="{FF2B5EF4-FFF2-40B4-BE49-F238E27FC236}">
                <a16:creationId xmlns:a16="http://schemas.microsoft.com/office/drawing/2014/main" id="{F3329EBF-68BB-4C18-B1C9-7B56F5F784F1}"/>
              </a:ext>
            </a:extLst>
          </p:cNvPr>
          <p:cNvSpPr txBox="1"/>
          <p:nvPr/>
        </p:nvSpPr>
        <p:spPr>
          <a:xfrm>
            <a:off x="7695351" y="4945069"/>
            <a:ext cx="2968283" cy="461665"/>
          </a:xfrm>
          <a:prstGeom prst="rect">
            <a:avLst/>
          </a:prstGeom>
          <a:noFill/>
        </p:spPr>
        <p:txBody>
          <a:bodyPr wrap="square" rtlCol="0">
            <a:spAutoFit/>
          </a:bodyPr>
          <a:lstStyle/>
          <a:p>
            <a:r>
              <a:rPr lang="en-US" sz="2400" b="1" dirty="0">
                <a:solidFill>
                  <a:srgbClr val="0070C0"/>
                </a:solidFill>
              </a:rPr>
              <a:t>Adj   =  </a:t>
            </a:r>
            <a:r>
              <a:rPr lang="en-US" sz="2400" b="1" dirty="0" err="1">
                <a:solidFill>
                  <a:srgbClr val="0070C0"/>
                </a:solidFill>
              </a:rPr>
              <a:t>Hyp</a:t>
            </a:r>
            <a:r>
              <a:rPr lang="en-US" sz="2400" b="1" dirty="0">
                <a:solidFill>
                  <a:srgbClr val="0070C0"/>
                </a:solidFill>
              </a:rPr>
              <a:t> * Cos </a:t>
            </a:r>
            <a:r>
              <a:rPr lang="el-GR" sz="2400" b="1" dirty="0">
                <a:solidFill>
                  <a:srgbClr val="0070C0"/>
                </a:solidFill>
              </a:rPr>
              <a:t>ϴ</a:t>
            </a:r>
            <a:r>
              <a:rPr lang="en-US" sz="2400" b="1" baseline="-25000" dirty="0">
                <a:solidFill>
                  <a:srgbClr val="0070C0"/>
                </a:solidFill>
              </a:rPr>
              <a:t>2</a:t>
            </a:r>
            <a:r>
              <a:rPr lang="en-US" sz="2400" b="1" dirty="0">
                <a:solidFill>
                  <a:srgbClr val="0070C0"/>
                </a:solidFill>
              </a:rPr>
              <a:t> </a:t>
            </a:r>
          </a:p>
        </p:txBody>
      </p:sp>
      <p:sp>
        <p:nvSpPr>
          <p:cNvPr id="14" name="TextBox 13">
            <a:extLst>
              <a:ext uri="{FF2B5EF4-FFF2-40B4-BE49-F238E27FC236}">
                <a16:creationId xmlns:a16="http://schemas.microsoft.com/office/drawing/2014/main" id="{27022BEB-E36E-419F-A17B-250713977286}"/>
              </a:ext>
            </a:extLst>
          </p:cNvPr>
          <p:cNvSpPr txBox="1"/>
          <p:nvPr/>
        </p:nvSpPr>
        <p:spPr>
          <a:xfrm>
            <a:off x="1647942" y="4969226"/>
            <a:ext cx="3110218" cy="461665"/>
          </a:xfrm>
          <a:prstGeom prst="rect">
            <a:avLst/>
          </a:prstGeom>
          <a:noFill/>
        </p:spPr>
        <p:txBody>
          <a:bodyPr wrap="square" rtlCol="0">
            <a:spAutoFit/>
          </a:bodyPr>
          <a:lstStyle/>
          <a:p>
            <a:r>
              <a:rPr lang="en-US" sz="2400" b="1" dirty="0"/>
              <a:t>Opp</a:t>
            </a:r>
            <a:r>
              <a:rPr lang="en-US" sz="2400" b="1" baseline="30000" dirty="0"/>
              <a:t>2</a:t>
            </a:r>
            <a:r>
              <a:rPr lang="en-US" sz="2400" b="1" dirty="0"/>
              <a:t>  +  Adj</a:t>
            </a:r>
            <a:r>
              <a:rPr lang="en-US" sz="2400" b="1" baseline="30000" dirty="0"/>
              <a:t>2</a:t>
            </a:r>
            <a:r>
              <a:rPr lang="en-US" sz="2400" b="1" dirty="0"/>
              <a:t>  =  Hyp</a:t>
            </a:r>
            <a:r>
              <a:rPr lang="en-US" sz="2400" b="1" baseline="30000" dirty="0"/>
              <a:t>2</a:t>
            </a:r>
          </a:p>
        </p:txBody>
      </p:sp>
      <p:sp>
        <p:nvSpPr>
          <p:cNvPr id="4" name="TextBox 3">
            <a:extLst>
              <a:ext uri="{FF2B5EF4-FFF2-40B4-BE49-F238E27FC236}">
                <a16:creationId xmlns:a16="http://schemas.microsoft.com/office/drawing/2014/main" id="{64ADA2A7-C555-4EA8-BA76-5AFD1E333249}"/>
              </a:ext>
            </a:extLst>
          </p:cNvPr>
          <p:cNvSpPr txBox="1"/>
          <p:nvPr/>
        </p:nvSpPr>
        <p:spPr>
          <a:xfrm>
            <a:off x="550926" y="1296755"/>
            <a:ext cx="6158571" cy="1569660"/>
          </a:xfrm>
          <a:prstGeom prst="rect">
            <a:avLst/>
          </a:prstGeom>
          <a:noFill/>
        </p:spPr>
        <p:txBody>
          <a:bodyPr wrap="square" rtlCol="0">
            <a:spAutoFit/>
          </a:bodyPr>
          <a:lstStyle/>
          <a:p>
            <a:r>
              <a:rPr lang="en-US" sz="2400" dirty="0"/>
              <a:t>Forces will be assessed in the horizontal and vertical axes.  As such, forces along a diagonal member will have to the broken down into their horizontal and vertical components.</a:t>
            </a:r>
          </a:p>
        </p:txBody>
      </p:sp>
    </p:spTree>
    <p:extLst>
      <p:ext uri="{BB962C8B-B14F-4D97-AF65-F5344CB8AC3E}">
        <p14:creationId xmlns:p14="http://schemas.microsoft.com/office/powerpoint/2010/main" val="3067461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BB0140-14CA-4798-BD1A-1192FF682EDF}"/>
              </a:ext>
            </a:extLst>
          </p:cNvPr>
          <p:cNvSpPr txBox="1"/>
          <p:nvPr/>
        </p:nvSpPr>
        <p:spPr>
          <a:xfrm>
            <a:off x="1392702" y="956603"/>
            <a:ext cx="9509760" cy="3785652"/>
          </a:xfrm>
          <a:prstGeom prst="rect">
            <a:avLst/>
          </a:prstGeom>
          <a:noFill/>
        </p:spPr>
        <p:txBody>
          <a:bodyPr wrap="square" rtlCol="0">
            <a:spAutoFit/>
          </a:bodyPr>
          <a:lstStyle/>
          <a:p>
            <a:r>
              <a:rPr lang="en-US" sz="2400" dirty="0"/>
              <a:t>Generally speaking, truss problems are “static” in nature, which means nothing is moving.  Under these circumstances any summed forces in the X-direction or Y-direction must add up to zero (no net force).</a:t>
            </a:r>
          </a:p>
          <a:p>
            <a:endParaRPr lang="en-US" sz="2400" dirty="0"/>
          </a:p>
          <a:p>
            <a:r>
              <a:rPr lang="en-US" sz="2400" dirty="0"/>
              <a:t>				∑ F</a:t>
            </a:r>
            <a:r>
              <a:rPr lang="en-US" sz="2400" baseline="-25000" dirty="0"/>
              <a:t>y</a:t>
            </a:r>
            <a:r>
              <a:rPr lang="en-US" sz="2400" dirty="0"/>
              <a:t>   =   0 </a:t>
            </a:r>
          </a:p>
          <a:p>
            <a:r>
              <a:rPr lang="en-US" sz="2400" dirty="0"/>
              <a:t>				∑ </a:t>
            </a:r>
            <a:r>
              <a:rPr lang="en-US" sz="2400" dirty="0" err="1"/>
              <a:t>F</a:t>
            </a:r>
            <a:r>
              <a:rPr lang="en-US" sz="2400" baseline="-25000" dirty="0" err="1"/>
              <a:t>x</a:t>
            </a:r>
            <a:r>
              <a:rPr lang="en-US" sz="2400" dirty="0"/>
              <a:t>   =   0</a:t>
            </a:r>
          </a:p>
          <a:p>
            <a:endParaRPr lang="en-US" sz="2400" dirty="0"/>
          </a:p>
          <a:p>
            <a:r>
              <a:rPr lang="en-US" sz="2400" dirty="0"/>
              <a:t>If there are no net forces acting on any point, Newton says that point will not experience any changes in its motion.  Since we assume the points are initially at rest, this means the points will remain at rest…</a:t>
            </a:r>
          </a:p>
        </p:txBody>
      </p:sp>
      <p:sp>
        <p:nvSpPr>
          <p:cNvPr id="3" name="Slide Number Placeholder 2">
            <a:extLst>
              <a:ext uri="{FF2B5EF4-FFF2-40B4-BE49-F238E27FC236}">
                <a16:creationId xmlns:a16="http://schemas.microsoft.com/office/drawing/2014/main" id="{48D3F1B7-2779-4388-957F-263561B24546}"/>
              </a:ext>
            </a:extLst>
          </p:cNvPr>
          <p:cNvSpPr>
            <a:spLocks noGrp="1"/>
          </p:cNvSpPr>
          <p:nvPr>
            <p:ph type="sldNum" sz="quarter" idx="12"/>
          </p:nvPr>
        </p:nvSpPr>
        <p:spPr/>
        <p:txBody>
          <a:bodyPr/>
          <a:lstStyle/>
          <a:p>
            <a:fld id="{DF95B5A6-D793-4AED-B3D4-E74EACBE5324}" type="slidenum">
              <a:rPr lang="en-US" smtClean="0"/>
              <a:t>9</a:t>
            </a:fld>
            <a:endParaRPr lang="en-US"/>
          </a:p>
        </p:txBody>
      </p:sp>
    </p:spTree>
    <p:extLst>
      <p:ext uri="{BB962C8B-B14F-4D97-AF65-F5344CB8AC3E}">
        <p14:creationId xmlns:p14="http://schemas.microsoft.com/office/powerpoint/2010/main" val="646064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894</TotalTime>
  <Words>3015</Words>
  <Application>Microsoft Office PowerPoint</Application>
  <PresentationFormat>Widescreen</PresentationFormat>
  <Paragraphs>442</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57</cp:revision>
  <dcterms:created xsi:type="dcterms:W3CDTF">2018-12-06T01:25:34Z</dcterms:created>
  <dcterms:modified xsi:type="dcterms:W3CDTF">2018-12-19T04:18:29Z</dcterms:modified>
</cp:coreProperties>
</file>